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5"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30" autoAdjust="0"/>
  </p:normalViewPr>
  <p:slideViewPr>
    <p:cSldViewPr snapToGrid="0">
      <p:cViewPr varScale="1">
        <p:scale>
          <a:sx n="67" d="100"/>
          <a:sy n="67" d="100"/>
        </p:scale>
        <p:origin x="780"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38"/>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00E2A8-4905-4902-8A8A-2BA4E98DA3F5}" type="datetimeFigureOut">
              <a:rPr lang="en-US" smtClean="0"/>
              <a:pPr/>
              <a:t>3/17/2016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BC5F82-932D-40F2-89E0-A35ECEBB2991}" type="slidenum">
              <a:rPr lang="en-US" smtClean="0"/>
              <a:pPr/>
              <a:t>‹#›</a:t>
            </a:fld>
            <a:endParaRPr lang="en-US"/>
          </a:p>
        </p:txBody>
      </p:sp>
    </p:spTree>
    <p:extLst>
      <p:ext uri="{BB962C8B-B14F-4D97-AF65-F5344CB8AC3E}">
        <p14:creationId xmlns:p14="http://schemas.microsoft.com/office/powerpoint/2010/main" val="22596253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35" name="Picture 3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7926" y="272906"/>
            <a:ext cx="1997343" cy="801461"/>
          </a:xfrm>
          <a:prstGeom prst="rect">
            <a:avLst/>
          </a:prstGeom>
        </p:spPr>
      </p:pic>
      <p:pic>
        <p:nvPicPr>
          <p:cNvPr id="36" name="Picture 3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3449" y="105509"/>
            <a:ext cx="1471515" cy="948310"/>
          </a:xfrm>
          <a:prstGeom prst="rect">
            <a:avLst/>
          </a:prstGeom>
        </p:spPr>
      </p:pic>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6597" y="5254251"/>
            <a:ext cx="3415196" cy="1449977"/>
          </a:xfrm>
          <a:prstGeom prst="rect">
            <a:avLst/>
          </a:prstGeom>
        </p:spPr>
      </p:pic>
      <p:pic>
        <p:nvPicPr>
          <p:cNvPr id="39" name="Picture 3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84983" y="5192665"/>
            <a:ext cx="2371925" cy="1676846"/>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94160" y="274778"/>
            <a:ext cx="1890823" cy="756329"/>
          </a:xfrm>
          <a:prstGeom prst="rect">
            <a:avLst/>
          </a:prstGeom>
        </p:spPr>
      </p:pic>
    </p:spTree>
    <p:extLst>
      <p:ext uri="{BB962C8B-B14F-4D97-AF65-F5344CB8AC3E}">
        <p14:creationId xmlns:p14="http://schemas.microsoft.com/office/powerpoint/2010/main" val="658273146"/>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6219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04919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26701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9689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02553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3172839632"/>
      </p:ext>
    </p:extLst>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048012"/>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635971007"/>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2023847"/>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78354668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389613"/>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8232432"/>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980179"/>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11851761"/>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12401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230009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ransition spd="slow">
    <p:wip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1.jpe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81826"/>
            <a:ext cx="7766936" cy="1575650"/>
          </a:xfrm>
        </p:spPr>
        <p:txBody>
          <a:bodyPr/>
          <a:lstStyle/>
          <a:p>
            <a:pPr algn="ctr"/>
            <a:r>
              <a:rPr lang="sr-Cyrl-RS" sz="2800" dirty="0" smtClean="0"/>
              <a:t>НАПЛАТА ПОТРАЖИВАЊА У СТЕЧАЈНОМ ПОСТУПКУ</a:t>
            </a:r>
            <a:endParaRPr lang="en-US" sz="2800" dirty="0"/>
          </a:p>
        </p:txBody>
      </p:sp>
      <p:sp>
        <p:nvSpPr>
          <p:cNvPr id="3" name="Subtitle 2"/>
          <p:cNvSpPr>
            <a:spLocks noGrp="1"/>
          </p:cNvSpPr>
          <p:nvPr>
            <p:ph type="subTitle" idx="1"/>
          </p:nvPr>
        </p:nvSpPr>
        <p:spPr>
          <a:xfrm>
            <a:off x="1507067" y="2880778"/>
            <a:ext cx="7766936" cy="901181"/>
          </a:xfrm>
        </p:spPr>
        <p:txBody>
          <a:bodyPr>
            <a:normAutofit fontScale="25000" lnSpcReduction="20000"/>
          </a:bodyPr>
          <a:lstStyle/>
          <a:p>
            <a:pPr algn="ctr"/>
            <a:endParaRPr lang="sr-Cyrl-RS" sz="2900" b="1" u="sng" dirty="0" smtClean="0"/>
          </a:p>
          <a:p>
            <a:pPr algn="ctr"/>
            <a:endParaRPr lang="sr-Cyrl-RS" sz="2900" b="1" u="sng" dirty="0"/>
          </a:p>
          <a:p>
            <a:pPr algn="ctr"/>
            <a:r>
              <a:rPr lang="sr-Cyrl-RS" sz="9600" b="1" u="sng" dirty="0" smtClean="0">
                <a:solidFill>
                  <a:schemeClr val="accent1"/>
                </a:solidFill>
              </a:rPr>
              <a:t>НАПЛАТА ПОТРАЖИВАЊА СТЕЧАЈНОГ ДУЖНИКА</a:t>
            </a:r>
          </a:p>
          <a:p>
            <a:pPr algn="ctr"/>
            <a:endParaRPr lang="sr-Cyrl-RS" sz="8000" b="1" u="sng" dirty="0" smtClean="0"/>
          </a:p>
          <a:p>
            <a:endParaRPr lang="sr-Cyrl-RS" b="1" u="sng" dirty="0" smtClean="0"/>
          </a:p>
          <a:p>
            <a:r>
              <a:rPr lang="sr-Cyrl-RS" sz="6400" b="1" i="1" dirty="0" smtClean="0">
                <a:solidFill>
                  <a:schemeClr val="accent2"/>
                </a:solidFill>
              </a:rPr>
              <a:t>Борис Богичевић, помоћник директора, Центар за стечај,</a:t>
            </a:r>
          </a:p>
          <a:p>
            <a:r>
              <a:rPr lang="sr-Cyrl-RS" sz="6400" b="1" i="1" dirty="0" smtClean="0">
                <a:solidFill>
                  <a:schemeClr val="accent2"/>
                </a:solidFill>
              </a:rPr>
              <a:t>Агенција за лиценцирање стечајних управника</a:t>
            </a:r>
            <a:endParaRPr lang="en-US" sz="6400" b="1" i="1" dirty="0">
              <a:solidFill>
                <a:schemeClr val="accent2"/>
              </a:solidFill>
            </a:endParaRPr>
          </a:p>
        </p:txBody>
      </p:sp>
      <p:pic>
        <p:nvPicPr>
          <p:cNvPr id="4" name="Picture 3" descr="svajcarska banka logo.jpg"/>
          <p:cNvPicPr>
            <a:picLocks noChangeAspect="1"/>
          </p:cNvPicPr>
          <p:nvPr/>
        </p:nvPicPr>
        <p:blipFill>
          <a:blip r:embed="rId2"/>
          <a:stretch>
            <a:fillRect/>
          </a:stretch>
        </p:blipFill>
        <p:spPr>
          <a:xfrm>
            <a:off x="4096194" y="5357610"/>
            <a:ext cx="2200863" cy="1171977"/>
          </a:xfrm>
          <a:prstGeom prst="rect">
            <a:avLst/>
          </a:prstGeom>
        </p:spPr>
      </p:pic>
      <p:pic>
        <p:nvPicPr>
          <p:cNvPr id="5" name="Picture 4" descr="Svetska banka logo mali.jpg"/>
          <p:cNvPicPr>
            <a:picLocks noChangeAspect="1"/>
          </p:cNvPicPr>
          <p:nvPr/>
        </p:nvPicPr>
        <p:blipFill>
          <a:blip r:embed="rId3"/>
          <a:stretch>
            <a:fillRect/>
          </a:stretch>
        </p:blipFill>
        <p:spPr>
          <a:xfrm>
            <a:off x="826635" y="206061"/>
            <a:ext cx="2197516" cy="1098758"/>
          </a:xfrm>
          <a:prstGeom prst="rect">
            <a:avLst/>
          </a:prstGeom>
        </p:spPr>
      </p:pic>
      <p:pic>
        <p:nvPicPr>
          <p:cNvPr id="6" name="Picture 5" descr="untitled.bmp"/>
          <p:cNvPicPr>
            <a:picLocks noChangeAspect="1"/>
          </p:cNvPicPr>
          <p:nvPr/>
        </p:nvPicPr>
        <p:blipFill>
          <a:blip r:embed="rId4"/>
          <a:stretch>
            <a:fillRect/>
          </a:stretch>
        </p:blipFill>
        <p:spPr>
          <a:xfrm>
            <a:off x="1712889" y="5357611"/>
            <a:ext cx="2395471" cy="1199815"/>
          </a:xfrm>
          <a:prstGeom prst="rect">
            <a:avLst/>
          </a:prstGeom>
        </p:spPr>
      </p:pic>
      <p:pic>
        <p:nvPicPr>
          <p:cNvPr id="7" name="Picture 6" descr="untitled.bmp"/>
          <p:cNvPicPr>
            <a:picLocks noChangeAspect="1"/>
          </p:cNvPicPr>
          <p:nvPr/>
        </p:nvPicPr>
        <p:blipFill>
          <a:blip r:embed="rId4"/>
          <a:stretch>
            <a:fillRect/>
          </a:stretch>
        </p:blipFill>
        <p:spPr>
          <a:xfrm>
            <a:off x="7864699" y="6010275"/>
            <a:ext cx="352022" cy="847725"/>
          </a:xfrm>
          <a:prstGeom prst="rect">
            <a:avLst/>
          </a:prstGeom>
        </p:spPr>
      </p:pic>
      <p:pic>
        <p:nvPicPr>
          <p:cNvPr id="8" name="Picture 7" descr="untitled.bmp"/>
          <p:cNvPicPr>
            <a:picLocks noChangeAspect="1"/>
          </p:cNvPicPr>
          <p:nvPr/>
        </p:nvPicPr>
        <p:blipFill>
          <a:blip r:embed="rId4"/>
          <a:stretch>
            <a:fillRect/>
          </a:stretch>
        </p:blipFill>
        <p:spPr>
          <a:xfrm>
            <a:off x="6259132" y="5580912"/>
            <a:ext cx="1648496" cy="884282"/>
          </a:xfrm>
          <a:prstGeom prst="rect">
            <a:avLst/>
          </a:prstGeom>
        </p:spPr>
      </p:pic>
      <p:pic>
        <p:nvPicPr>
          <p:cNvPr id="10" name="Picture 9" descr="alsu mali.jpg"/>
          <p:cNvPicPr>
            <a:picLocks noChangeAspect="1"/>
          </p:cNvPicPr>
          <p:nvPr/>
        </p:nvPicPr>
        <p:blipFill>
          <a:blip r:embed="rId5"/>
          <a:stretch>
            <a:fillRect/>
          </a:stretch>
        </p:blipFill>
        <p:spPr>
          <a:xfrm>
            <a:off x="3902299" y="283224"/>
            <a:ext cx="2215166" cy="888865"/>
          </a:xfrm>
          <a:prstGeom prst="rect">
            <a:avLst/>
          </a:prstGeom>
        </p:spPr>
      </p:pic>
      <p:pic>
        <p:nvPicPr>
          <p:cNvPr id="12" name="Picture 11" descr="PKK logo mali.jpg"/>
          <p:cNvPicPr>
            <a:picLocks noChangeAspect="1"/>
          </p:cNvPicPr>
          <p:nvPr/>
        </p:nvPicPr>
        <p:blipFill>
          <a:blip r:embed="rId6"/>
          <a:stretch>
            <a:fillRect/>
          </a:stretch>
        </p:blipFill>
        <p:spPr>
          <a:xfrm>
            <a:off x="6835103" y="356135"/>
            <a:ext cx="2540000" cy="725690"/>
          </a:xfrm>
          <a:prstGeom prst="rect">
            <a:avLst/>
          </a:prstGeom>
        </p:spPr>
      </p:pic>
      <p:pic>
        <p:nvPicPr>
          <p:cNvPr id="13" name="Picture 12" descr="untitled.bmp"/>
          <p:cNvPicPr>
            <a:picLocks noChangeAspect="1"/>
          </p:cNvPicPr>
          <p:nvPr/>
        </p:nvPicPr>
        <p:blipFill>
          <a:blip r:embed="rId4"/>
          <a:stretch>
            <a:fillRect/>
          </a:stretch>
        </p:blipFill>
        <p:spPr>
          <a:xfrm>
            <a:off x="8203556" y="0"/>
            <a:ext cx="528319" cy="386365"/>
          </a:xfrm>
          <a:prstGeom prst="rect">
            <a:avLst/>
          </a:prstGeom>
        </p:spPr>
      </p:pic>
    </p:spTree>
    <p:extLst>
      <p:ext uri="{BB962C8B-B14F-4D97-AF65-F5344CB8AC3E}">
        <p14:creationId xmlns:p14="http://schemas.microsoft.com/office/powerpoint/2010/main" val="232260469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645459"/>
            <a:ext cx="8596668" cy="5983941"/>
          </a:xfrm>
        </p:spPr>
        <p:txBody>
          <a:bodyPr/>
          <a:lstStyle/>
          <a:p>
            <a:endParaRPr lang="sr-Cyrl-RS" b="1" i="1" dirty="0" smtClean="0"/>
          </a:p>
          <a:p>
            <a:r>
              <a:rPr lang="sr-Cyrl-RS" b="1" u="sng" dirty="0" smtClean="0"/>
              <a:t>СТЕЧАЈНИ ДУЖНИК У УЛОЗИ СТЕЧАЈНОГ ПОВЕРИОЦА</a:t>
            </a:r>
          </a:p>
          <a:p>
            <a:pPr marL="0" indent="0">
              <a:buNone/>
            </a:pPr>
            <a:endParaRPr lang="sr-Cyrl-RS" b="1" u="sng" dirty="0"/>
          </a:p>
          <a:p>
            <a:pPr marL="0" indent="0">
              <a:buNone/>
            </a:pPr>
            <a:r>
              <a:rPr lang="sr-Cyrl-RS" b="1" dirty="0"/>
              <a:t> </a:t>
            </a:r>
            <a:r>
              <a:rPr lang="sr-Cyrl-RS" b="1" dirty="0" smtClean="0"/>
              <a:t>    Пријава потраживања</a:t>
            </a:r>
          </a:p>
          <a:p>
            <a:pPr marL="0" indent="0">
              <a:buNone/>
            </a:pPr>
            <a:endParaRPr lang="sr-Cyrl-RS" b="1" dirty="0"/>
          </a:p>
          <a:p>
            <a:pPr>
              <a:buFont typeface="Arial" panose="020B0604020202020204" pitchFamily="34" charset="0"/>
              <a:buChar char="•"/>
            </a:pPr>
            <a:r>
              <a:rPr lang="sr-Cyrl-RS" b="1" dirty="0" smtClean="0"/>
              <a:t>стечајни </a:t>
            </a:r>
            <a:r>
              <a:rPr lang="sr-Cyrl-RS" b="1" dirty="0"/>
              <a:t>повериоци своја потраживања према стечајном дужнику остварују само у стечајном поступку, члан 80. Закона о стечају</a:t>
            </a:r>
            <a:r>
              <a:rPr lang="sr-Latn-CS" b="1" baseline="30000" dirty="0" smtClean="0"/>
              <a:t>6</a:t>
            </a:r>
            <a:r>
              <a:rPr lang="sr-Cyrl-RS" b="1" dirty="0" smtClean="0"/>
              <a:t>;</a:t>
            </a:r>
          </a:p>
          <a:p>
            <a:pPr>
              <a:buFont typeface="Arial" panose="020B0604020202020204" pitchFamily="34" charset="0"/>
              <a:buChar char="•"/>
            </a:pPr>
            <a:r>
              <a:rPr lang="sr-Cyrl-RS" b="1" dirty="0"/>
              <a:t>п</a:t>
            </a:r>
            <a:r>
              <a:rPr lang="sr-Cyrl-RS" b="1" dirty="0" smtClean="0"/>
              <a:t>одношењем пријаве потраживања поверилац се легитимише као  странка у поступку;</a:t>
            </a:r>
          </a:p>
          <a:p>
            <a:pPr>
              <a:buFont typeface="Arial" panose="020B0604020202020204" pitchFamily="34" charset="0"/>
              <a:buChar char="•"/>
            </a:pPr>
            <a:r>
              <a:rPr lang="sr-Cyrl-RS" b="1" dirty="0"/>
              <a:t>р</a:t>
            </a:r>
            <a:r>
              <a:rPr lang="sr-Cyrl-RS" b="1" dirty="0" smtClean="0"/>
              <a:t>ок за подношење пријаве потраживања;</a:t>
            </a:r>
          </a:p>
          <a:p>
            <a:pPr>
              <a:buFont typeface="Arial" panose="020B0604020202020204" pitchFamily="34" charset="0"/>
              <a:buChar char="•"/>
            </a:pPr>
            <a:r>
              <a:rPr lang="sr-Cyrl-RS" b="1" dirty="0"/>
              <a:t>с</a:t>
            </a:r>
            <a:r>
              <a:rPr lang="sr-Cyrl-RS" b="1" dirty="0" smtClean="0"/>
              <a:t>астав пријаве потраживања;</a:t>
            </a:r>
          </a:p>
          <a:p>
            <a:pPr>
              <a:buFont typeface="Arial" panose="020B0604020202020204" pitchFamily="34" charset="0"/>
              <a:buChar char="•"/>
            </a:pPr>
            <a:r>
              <a:rPr lang="sr-Cyrl-RS" b="1" dirty="0"/>
              <a:t>б</a:t>
            </a:r>
            <a:r>
              <a:rPr lang="sr-Cyrl-RS" b="1" dirty="0" smtClean="0"/>
              <a:t>итни елементи пријаве потраживања;</a:t>
            </a:r>
          </a:p>
          <a:p>
            <a:pPr>
              <a:buFont typeface="Arial" panose="020B0604020202020204" pitchFamily="34" charset="0"/>
              <a:buChar char="•"/>
            </a:pPr>
            <a:r>
              <a:rPr lang="sr-Cyrl-RS" b="1" dirty="0"/>
              <a:t>о</a:t>
            </a:r>
            <a:r>
              <a:rPr lang="sr-Cyrl-RS" b="1" dirty="0" smtClean="0"/>
              <a:t>бавештење о наплати потраживања;</a:t>
            </a:r>
          </a:p>
          <a:p>
            <a:pPr>
              <a:buFont typeface="Arial" panose="020B0604020202020204" pitchFamily="34" charset="0"/>
              <a:buChar char="•"/>
            </a:pPr>
            <a:r>
              <a:rPr lang="sr-Cyrl-RS" b="1" dirty="0" smtClean="0"/>
              <a:t>листа признатих и оспорених потраживања;</a:t>
            </a:r>
          </a:p>
          <a:p>
            <a:pPr>
              <a:buFont typeface="Arial" panose="020B0604020202020204" pitchFamily="34" charset="0"/>
              <a:buChar char="•"/>
            </a:pPr>
            <a:r>
              <a:rPr lang="sr-Cyrl-RS" b="1" dirty="0"/>
              <a:t>з</a:t>
            </a:r>
            <a:r>
              <a:rPr lang="sr-Cyrl-RS" b="1" dirty="0" smtClean="0"/>
              <a:t>акључак стечајног судије о утврђеним и оспореним потраживањима</a:t>
            </a:r>
            <a:endParaRPr lang="sr-Latn-CS" b="1" dirty="0"/>
          </a:p>
          <a:p>
            <a:endParaRPr lang="sr-Latn-CS" dirty="0"/>
          </a:p>
        </p:txBody>
      </p:sp>
    </p:spTree>
    <p:extLst>
      <p:ext uri="{BB962C8B-B14F-4D97-AF65-F5344CB8AC3E}">
        <p14:creationId xmlns:p14="http://schemas.microsoft.com/office/powerpoint/2010/main" val="301483260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268940"/>
            <a:ext cx="8596668" cy="6360459"/>
          </a:xfrm>
        </p:spPr>
        <p:txBody>
          <a:bodyPr>
            <a:normAutofit fontScale="62500" lnSpcReduction="20000"/>
          </a:bodyPr>
          <a:lstStyle/>
          <a:p>
            <a:endParaRPr lang="sr-Cyrl-RS" b="1" i="1" dirty="0" smtClean="0"/>
          </a:p>
          <a:p>
            <a:pPr marL="0" indent="0">
              <a:buNone/>
            </a:pPr>
            <a:r>
              <a:rPr lang="sr-Cyrl-RS" sz="2600" b="1" dirty="0"/>
              <a:t> </a:t>
            </a:r>
            <a:r>
              <a:rPr lang="sr-Cyrl-RS" sz="2600" b="1" dirty="0" smtClean="0"/>
              <a:t>    </a:t>
            </a:r>
            <a:r>
              <a:rPr lang="sr-Cyrl-RS" sz="2900" b="1" dirty="0" smtClean="0"/>
              <a:t>Пребијање </a:t>
            </a:r>
            <a:r>
              <a:rPr lang="sr-Cyrl-RS" sz="2900" b="1" dirty="0"/>
              <a:t>потраживања у стечајном поступку</a:t>
            </a:r>
            <a:endParaRPr lang="sr-Latn-CS" sz="2900" b="1" dirty="0"/>
          </a:p>
          <a:p>
            <a:pPr marL="0" indent="0">
              <a:buNone/>
            </a:pPr>
            <a:r>
              <a:rPr lang="sr-Latn-CS" sz="2900" b="1" dirty="0"/>
              <a:t> </a:t>
            </a:r>
          </a:p>
          <a:p>
            <a:pPr>
              <a:buFont typeface="Arial" panose="020B0604020202020204" pitchFamily="34" charset="0"/>
              <a:buChar char="•"/>
            </a:pPr>
            <a:r>
              <a:rPr lang="sr-Latn-CS" sz="2900" b="1" dirty="0"/>
              <a:t>Пребијање потраживања (компензација) представља један од начина престанка (гашења) обавеза. </a:t>
            </a:r>
          </a:p>
          <a:p>
            <a:pPr marL="0" indent="0">
              <a:buNone/>
            </a:pPr>
            <a:r>
              <a:rPr lang="sr-Latn-CS" sz="2900" b="1" dirty="0"/>
              <a:t> </a:t>
            </a:r>
          </a:p>
          <a:p>
            <a:pPr>
              <a:buFont typeface="Arial" panose="020B0604020202020204" pitchFamily="34" charset="0"/>
              <a:buChar char="•"/>
            </a:pPr>
            <a:r>
              <a:rPr lang="sr-Latn-CS" sz="2900" b="1" dirty="0"/>
              <a:t>Пребијање је могуће уколико су кумулативно испуњена три услова: </a:t>
            </a:r>
          </a:p>
          <a:p>
            <a:pPr lvl="2">
              <a:buFont typeface="Wingdings" panose="05000000000000000000" pitchFamily="2" charset="2"/>
              <a:buChar char="v"/>
            </a:pPr>
            <a:r>
              <a:rPr lang="sr-Cyrl-RS" sz="2600" b="1" dirty="0" smtClean="0"/>
              <a:t>	</a:t>
            </a:r>
            <a:r>
              <a:rPr lang="sr-Latn-CS" sz="2600" b="1" dirty="0" smtClean="0"/>
              <a:t>Узајамност </a:t>
            </a:r>
            <a:endParaRPr lang="sr-Latn-CS" sz="2600" b="1" dirty="0"/>
          </a:p>
          <a:p>
            <a:pPr lvl="2">
              <a:buFont typeface="Wingdings" panose="05000000000000000000" pitchFamily="2" charset="2"/>
              <a:buChar char="v"/>
            </a:pPr>
            <a:r>
              <a:rPr lang="sr-Cyrl-RS" sz="2600" b="1" dirty="0" smtClean="0"/>
              <a:t>	</a:t>
            </a:r>
            <a:r>
              <a:rPr lang="sr-Latn-CS" sz="2600" b="1" dirty="0" smtClean="0"/>
              <a:t>Истородност </a:t>
            </a:r>
            <a:endParaRPr lang="sr-Latn-CS" sz="2600" b="1" dirty="0"/>
          </a:p>
          <a:p>
            <a:pPr lvl="2">
              <a:buFont typeface="Wingdings" panose="05000000000000000000" pitchFamily="2" charset="2"/>
              <a:buChar char="v"/>
            </a:pPr>
            <a:r>
              <a:rPr lang="sr-Cyrl-RS" sz="2600" b="1" dirty="0" smtClean="0"/>
              <a:t>	</a:t>
            </a:r>
            <a:r>
              <a:rPr lang="sr-Latn-CS" sz="2600" b="1" dirty="0" smtClean="0"/>
              <a:t>Доспелост </a:t>
            </a:r>
            <a:endParaRPr lang="sr-Latn-CS" sz="2600" b="1" dirty="0"/>
          </a:p>
          <a:p>
            <a:pPr marL="0" indent="0">
              <a:buNone/>
            </a:pPr>
            <a:endParaRPr lang="sr-Latn-CS" sz="2600" b="1" dirty="0"/>
          </a:p>
          <a:p>
            <a:pPr algn="just">
              <a:buFont typeface="Arial" panose="020B0604020202020204" pitchFamily="34" charset="0"/>
              <a:buChar char="•"/>
            </a:pPr>
            <a:r>
              <a:rPr lang="sr-Latn-CS" sz="2900" b="1" dirty="0"/>
              <a:t>Да би дошло до пребијања, потребно је да једна страна изјави другој да врши пребијање – изјава о компензацији. </a:t>
            </a:r>
          </a:p>
          <a:p>
            <a:pPr algn="just">
              <a:buFont typeface="Arial" panose="020B0604020202020204" pitchFamily="34" charset="0"/>
              <a:buChar char="•"/>
            </a:pPr>
            <a:r>
              <a:rPr lang="sr-Latn-CS" sz="2900" b="1" dirty="0"/>
              <a:t>После изјаве, до пребоја међусобних потраживања долази даном њиховог сусрета (даном доспелости касније доспелог потраживања). </a:t>
            </a:r>
          </a:p>
          <a:p>
            <a:pPr algn="just">
              <a:buFont typeface="Arial" panose="020B0604020202020204" pitchFamily="34" charset="0"/>
              <a:buChar char="•"/>
            </a:pPr>
            <a:r>
              <a:rPr lang="sr-Latn-CS" sz="2900" b="1" dirty="0"/>
              <a:t>Пребијањем се гасе међусобна потраживања, до износа мањег потраживања. </a:t>
            </a:r>
          </a:p>
          <a:p>
            <a:pPr algn="just">
              <a:buFont typeface="Arial" panose="020B0604020202020204" pitchFamily="34" charset="0"/>
              <a:buChar char="•"/>
            </a:pPr>
            <a:r>
              <a:rPr lang="sr-Latn-CS" sz="2900" b="1" dirty="0"/>
              <a:t>Пребијање се може спровести ако потраживања за која се тражи пребој нису застарела. Застарелост се цени у односу на тренутак када су се стекли услови за пребој потраживања, а не у тренутку када је дата изјава о компензацији. </a:t>
            </a:r>
          </a:p>
          <a:p>
            <a:endParaRPr lang="sr-Latn-CS" sz="2900" dirty="0"/>
          </a:p>
        </p:txBody>
      </p:sp>
    </p:spTree>
    <p:extLst>
      <p:ext uri="{BB962C8B-B14F-4D97-AF65-F5344CB8AC3E}">
        <p14:creationId xmlns:p14="http://schemas.microsoft.com/office/powerpoint/2010/main" val="155163360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605119"/>
            <a:ext cx="8596668" cy="5436244"/>
          </a:xfrm>
        </p:spPr>
        <p:txBody>
          <a:bodyPr>
            <a:normAutofit lnSpcReduction="10000"/>
          </a:bodyPr>
          <a:lstStyle/>
          <a:p>
            <a:pPr>
              <a:buFont typeface="Arial" panose="020B0604020202020204" pitchFamily="34" charset="0"/>
              <a:buChar char="•"/>
            </a:pPr>
            <a:endParaRPr lang="sr-Cyrl-RS" dirty="0" smtClean="0"/>
          </a:p>
          <a:p>
            <a:pPr>
              <a:buFont typeface="Arial" panose="020B0604020202020204" pitchFamily="34" charset="0"/>
              <a:buChar char="•"/>
            </a:pPr>
            <a:r>
              <a:rPr lang="sr-Cyrl-RS" b="1" dirty="0" smtClean="0"/>
              <a:t>Посебна правила код пребијања у стечајном поступку</a:t>
            </a:r>
          </a:p>
          <a:p>
            <a:pPr algn="just">
              <a:buFont typeface="Arial" panose="020B0604020202020204" pitchFamily="34" charset="0"/>
              <a:buChar char="•"/>
            </a:pPr>
            <a:r>
              <a:rPr lang="sr-Cyrl-RS" b="1" dirty="0" smtClean="0"/>
              <a:t>Да је </a:t>
            </a:r>
            <a:r>
              <a:rPr lang="sr-Cyrl-RS" b="1" dirty="0"/>
              <a:t>поверилац (у нашем случају стечајни дужник) пре </a:t>
            </a:r>
            <a:r>
              <a:rPr lang="sr-Cyrl-RS" b="1" dirty="0" smtClean="0"/>
              <a:t>подношења предлога </a:t>
            </a:r>
            <a:r>
              <a:rPr lang="sr-Cyrl-RS" b="1" dirty="0"/>
              <a:t>за покретање стечајног </a:t>
            </a:r>
            <a:r>
              <a:rPr lang="sr-Cyrl-RS" b="1" dirty="0" smtClean="0"/>
              <a:t>поступка </a:t>
            </a:r>
            <a:r>
              <a:rPr lang="sr-Cyrl-RS" b="1" dirty="0"/>
              <a:t>стекао право на пребијање свог потраживања према стечајном дужнику са потраживањем стечајног дужника према њему, отварањем стечајног поступка не губи право на пребијање</a:t>
            </a:r>
            <a:r>
              <a:rPr lang="sr-Cyrl-RS" b="1" dirty="0" smtClean="0"/>
              <a:t>.</a:t>
            </a:r>
          </a:p>
          <a:p>
            <a:pPr algn="just">
              <a:buFont typeface="Arial" panose="020B0604020202020204" pitchFamily="34" charset="0"/>
              <a:buChar char="•"/>
            </a:pPr>
            <a:r>
              <a:rPr lang="sr-Cyrl-RS" b="1" dirty="0"/>
              <a:t>Поверилац је дужан да до истека рока за пријаву потраживања суду достави пријаву </a:t>
            </a:r>
            <a:r>
              <a:rPr lang="sr-Cyrl-RS" b="1" u="sng" dirty="0"/>
              <a:t>на целокупан </a:t>
            </a:r>
            <a:r>
              <a:rPr lang="sr-Cyrl-RS" b="1" u="sng" dirty="0" smtClean="0"/>
              <a:t>износ </a:t>
            </a:r>
            <a:r>
              <a:rPr lang="sr-Cyrl-RS" b="1" u="sng" dirty="0"/>
              <a:t>потраживања </a:t>
            </a:r>
            <a:r>
              <a:rPr lang="sr-Cyrl-RS" b="1" dirty="0"/>
              <a:t>и изјаву о пребијању. </a:t>
            </a:r>
            <a:endParaRPr lang="sr-Cyrl-RS" b="1" dirty="0" smtClean="0"/>
          </a:p>
          <a:p>
            <a:pPr algn="just">
              <a:buFont typeface="Arial" panose="020B0604020202020204" pitchFamily="34" charset="0"/>
              <a:buChar char="•"/>
            </a:pPr>
            <a:r>
              <a:rPr lang="sr-Cyrl-RS" b="1" dirty="0" smtClean="0"/>
              <a:t>У </a:t>
            </a:r>
            <a:r>
              <a:rPr lang="sr-Cyrl-RS" b="1" dirty="0"/>
              <a:t>супротном, поверилац губи право на пребијање</a:t>
            </a:r>
            <a:r>
              <a:rPr lang="sr-Cyrl-RS" b="1" dirty="0" smtClean="0"/>
              <a:t>.</a:t>
            </a:r>
          </a:p>
          <a:p>
            <a:pPr algn="just">
              <a:buFont typeface="Arial" panose="020B0604020202020204" pitchFamily="34" charset="0"/>
              <a:buChar char="•"/>
            </a:pPr>
            <a:r>
              <a:rPr lang="sr-Cyrl-RS" b="1" dirty="0" smtClean="0"/>
              <a:t>Правовремено уочити могућност да постоји могућност за пребијање.</a:t>
            </a:r>
          </a:p>
          <a:p>
            <a:pPr algn="just">
              <a:buFont typeface="Arial" panose="020B0604020202020204" pitchFamily="34" charset="0"/>
              <a:buChar char="•"/>
            </a:pPr>
            <a:r>
              <a:rPr lang="sr-Cyrl-RS" b="1" dirty="0"/>
              <a:t>П</a:t>
            </a:r>
            <a:r>
              <a:rPr lang="sr-Cyrl-RS" b="1" dirty="0" smtClean="0"/>
              <a:t>отраживање </a:t>
            </a:r>
            <a:r>
              <a:rPr lang="sr-Cyrl-RS" b="1" dirty="0"/>
              <a:t>до висине мањег износа међусобних потраживања, неће се разврставати кроз исплатне редове и касније намиривати сразмерно са потраживањима свих осталих поверилаца тог исплатног реда, већ је оно практично у целости наплаћено (угашено) самим подношењем пријаве потраживања са изјавом о пребијању. </a:t>
            </a:r>
            <a:endParaRPr lang="sr-Latn-CS" b="1" dirty="0"/>
          </a:p>
          <a:p>
            <a:pPr algn="just">
              <a:buFont typeface="Arial" panose="020B0604020202020204" pitchFamily="34" charset="0"/>
              <a:buChar char="•"/>
            </a:pPr>
            <a:endParaRPr lang="sr-Latn-CS" b="1" dirty="0"/>
          </a:p>
          <a:p>
            <a:pPr algn="just">
              <a:buFont typeface="Arial" panose="020B0604020202020204" pitchFamily="34" charset="0"/>
              <a:buChar char="•"/>
            </a:pPr>
            <a:endParaRPr lang="sr-Latn-CS" b="1" dirty="0"/>
          </a:p>
          <a:p>
            <a:pPr>
              <a:buFont typeface="Arial" panose="020B0604020202020204" pitchFamily="34" charset="0"/>
              <a:buChar char="•"/>
            </a:pPr>
            <a:endParaRPr lang="sr-Latn-CS" dirty="0"/>
          </a:p>
        </p:txBody>
      </p:sp>
    </p:spTree>
    <p:extLst>
      <p:ext uri="{BB962C8B-B14F-4D97-AF65-F5344CB8AC3E}">
        <p14:creationId xmlns:p14="http://schemas.microsoft.com/office/powerpoint/2010/main" val="106956167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4569" y="430306"/>
            <a:ext cx="8596668" cy="5889811"/>
          </a:xfrm>
        </p:spPr>
        <p:txBody>
          <a:bodyPr/>
          <a:lstStyle/>
          <a:p>
            <a:pPr marL="0" indent="0">
              <a:buNone/>
            </a:pPr>
            <a:endParaRPr lang="sr-Cyrl-RS" b="1" dirty="0" smtClean="0"/>
          </a:p>
          <a:p>
            <a:pPr marL="0" indent="0">
              <a:buNone/>
            </a:pPr>
            <a:r>
              <a:rPr lang="sr-Cyrl-RS" b="1" dirty="0" smtClean="0"/>
              <a:t>Проблеми који се јављају у пракси код пребијања потраживања</a:t>
            </a:r>
          </a:p>
          <a:p>
            <a:pPr marL="0" indent="0">
              <a:buNone/>
            </a:pPr>
            <a:endParaRPr lang="sr-Cyrl-RS" b="1" dirty="0" smtClean="0"/>
          </a:p>
          <a:p>
            <a:pPr algn="just">
              <a:buFont typeface="Arial" panose="020B0604020202020204" pitchFamily="34" charset="0"/>
              <a:buChar char="•"/>
            </a:pPr>
            <a:r>
              <a:rPr lang="sr-Cyrl-RS" b="1" dirty="0" smtClean="0"/>
              <a:t>пребијање </a:t>
            </a:r>
            <a:r>
              <a:rPr lang="sr-Cyrl-RS" b="1" dirty="0"/>
              <a:t>потраживања се кроз листу потраживања разврстава у делу „оспорена потраживања“, из техничких разлога, јер програм за електронско вођење стечаја „ЕРС“ тренутно нема могућност за посебно разврставање оваквог вида изјашњења стечајног управника, а то је пребијање, јер програм препознаје само призната и оспорена потраживања. Из наведених разлога, у образложењу се обавезно треба навести да то потраживање представља пребијање у одређеној висини потраживања  (која се наводи у табеларном делу-оспорена потраживања) на основу изјаве о пребијању која је достављена са пријавом потраживања</a:t>
            </a:r>
            <a:r>
              <a:rPr lang="sr-Cyrl-RS" b="1" dirty="0" smtClean="0"/>
              <a:t>.</a:t>
            </a:r>
          </a:p>
          <a:p>
            <a:pPr algn="just">
              <a:buFont typeface="Arial" panose="020B0604020202020204" pitchFamily="34" charset="0"/>
              <a:buChar char="•"/>
            </a:pPr>
            <a:endParaRPr lang="sr-Cyrl-RS" b="1" dirty="0" smtClean="0"/>
          </a:p>
          <a:p>
            <a:pPr algn="just">
              <a:buFont typeface="Arial" panose="020B0604020202020204" pitchFamily="34" charset="0"/>
              <a:buChar char="•"/>
            </a:pPr>
            <a:r>
              <a:rPr lang="sr-Cyrl-RS" b="1" dirty="0"/>
              <a:t>п</a:t>
            </a:r>
            <a:r>
              <a:rPr lang="sr-Cyrl-RS" b="1" dirty="0" smtClean="0"/>
              <a:t>отребно је на напред наведени начин кроз листу потраживања обрадити пребијање потраживања из разлога да се повериоци не јављају </a:t>
            </a:r>
            <a:r>
              <a:rPr lang="sr-Cyrl-RS" b="1" dirty="0"/>
              <a:t>са питањем зашто им је потраживање оспорено у износу за који је поднео изјаву о </a:t>
            </a:r>
            <a:r>
              <a:rPr lang="sr-Cyrl-RS" b="1" dirty="0" smtClean="0"/>
              <a:t>пребијању, а што се дешава у пракси.</a:t>
            </a:r>
            <a:endParaRPr lang="sr-Latn-CS" b="1" dirty="0"/>
          </a:p>
          <a:p>
            <a:pPr marL="0" indent="0">
              <a:buNone/>
            </a:pPr>
            <a:endParaRPr lang="sr-Latn-CS" b="1" dirty="0"/>
          </a:p>
        </p:txBody>
      </p:sp>
    </p:spTree>
    <p:extLst>
      <p:ext uri="{BB962C8B-B14F-4D97-AF65-F5344CB8AC3E}">
        <p14:creationId xmlns:p14="http://schemas.microsoft.com/office/powerpoint/2010/main" val="316581300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1122" y="578224"/>
            <a:ext cx="8596668" cy="5755341"/>
          </a:xfrm>
        </p:spPr>
        <p:txBody>
          <a:bodyPr>
            <a:normAutofit/>
          </a:bodyPr>
          <a:lstStyle/>
          <a:p>
            <a:pPr marL="0" indent="0">
              <a:buNone/>
            </a:pPr>
            <a:endParaRPr lang="sr-Cyrl-RS" dirty="0" smtClean="0"/>
          </a:p>
          <a:p>
            <a:pPr marL="0" indent="0">
              <a:buNone/>
            </a:pPr>
            <a:r>
              <a:rPr lang="sr-Cyrl-RS" b="1" dirty="0" smtClean="0"/>
              <a:t>ПРИМЕР ПРЕБИЈАЊА ПОТРАЖИВАЊА:</a:t>
            </a:r>
            <a:endParaRPr lang="sr-Latn-CS" b="1" dirty="0" smtClean="0"/>
          </a:p>
          <a:p>
            <a:pPr marL="0" indent="0">
              <a:buNone/>
            </a:pPr>
            <a:endParaRPr lang="sr-Latn-CS" dirty="0"/>
          </a:p>
          <a:p>
            <a:pPr algn="just">
              <a:buFont typeface="Wingdings" panose="05000000000000000000" pitchFamily="2" charset="2"/>
              <a:buChar char="q"/>
            </a:pPr>
            <a:r>
              <a:rPr lang="ru-RU" sz="1900" dirty="0" smtClean="0"/>
              <a:t>Привредно </a:t>
            </a:r>
            <a:r>
              <a:rPr lang="ru-RU" sz="1900" dirty="0"/>
              <a:t>друштво </a:t>
            </a:r>
            <a:r>
              <a:rPr lang="ru-RU" sz="1900" dirty="0" smtClean="0"/>
              <a:t>“А” </a:t>
            </a:r>
            <a:r>
              <a:rPr lang="ru-RU" sz="1900" dirty="0"/>
              <a:t>има потраживање од привредног друштва </a:t>
            </a:r>
            <a:r>
              <a:rPr lang="ru-RU" sz="1900" dirty="0" smtClean="0"/>
              <a:t>“Б” </a:t>
            </a:r>
            <a:r>
              <a:rPr lang="ru-RU" sz="1900" dirty="0"/>
              <a:t>по основу испоручене </a:t>
            </a:r>
            <a:r>
              <a:rPr lang="ru-RU" sz="1900" dirty="0" smtClean="0"/>
              <a:t>робе у износу од 200.000, динара </a:t>
            </a:r>
            <a:r>
              <a:rPr lang="ru-RU" dirty="0" smtClean="0">
                <a:solidFill>
                  <a:srgbClr val="FF0000"/>
                </a:solidFill>
              </a:rPr>
              <a:t>(150.000,00 главни дуг + 50.000,00 камата)</a:t>
            </a:r>
            <a:r>
              <a:rPr lang="ru-RU" sz="1900" dirty="0" smtClean="0"/>
              <a:t>, по рачуну од 05.07.2011. године. </a:t>
            </a:r>
            <a:endParaRPr lang="ru-RU" sz="1900" dirty="0"/>
          </a:p>
          <a:p>
            <a:pPr algn="just">
              <a:buFont typeface="Wingdings" panose="05000000000000000000" pitchFamily="2" charset="2"/>
              <a:buChar char="q"/>
            </a:pPr>
            <a:r>
              <a:rPr lang="ru-RU" sz="1900" dirty="0" smtClean="0"/>
              <a:t>Привредно </a:t>
            </a:r>
            <a:r>
              <a:rPr lang="ru-RU" sz="1900" dirty="0"/>
              <a:t>друштво </a:t>
            </a:r>
            <a:r>
              <a:rPr lang="ru-RU" sz="1900" dirty="0" smtClean="0"/>
              <a:t>“Б” </a:t>
            </a:r>
            <a:r>
              <a:rPr lang="ru-RU" sz="1900" dirty="0"/>
              <a:t>има потраживање од привредног друштва </a:t>
            </a:r>
            <a:r>
              <a:rPr lang="ru-RU" sz="1900" dirty="0" smtClean="0"/>
              <a:t>“А” </a:t>
            </a:r>
            <a:r>
              <a:rPr lang="ru-RU" sz="1900" dirty="0"/>
              <a:t>по основу продаје </a:t>
            </a:r>
            <a:r>
              <a:rPr lang="ru-RU" sz="1900" dirty="0" smtClean="0"/>
              <a:t>пива у износу од 120.000,00 динара, по рачуну од 15.05.2014. године.</a:t>
            </a:r>
            <a:endParaRPr lang="ru-RU" sz="1900" dirty="0"/>
          </a:p>
          <a:p>
            <a:pPr>
              <a:buFont typeface="Wingdings" panose="05000000000000000000" pitchFamily="2" charset="2"/>
              <a:buChar char="q"/>
            </a:pPr>
            <a:r>
              <a:rPr lang="ru-RU" sz="1900" dirty="0" smtClean="0"/>
              <a:t>Стечајни </a:t>
            </a:r>
            <a:r>
              <a:rPr lang="ru-RU" sz="1900" dirty="0"/>
              <a:t>поступак над привредним друштвом </a:t>
            </a:r>
            <a:r>
              <a:rPr lang="ru-RU" sz="1900" dirty="0" smtClean="0"/>
              <a:t>“Б” </a:t>
            </a:r>
            <a:r>
              <a:rPr lang="ru-RU" sz="1900" dirty="0"/>
              <a:t>отворен је дана </a:t>
            </a:r>
            <a:r>
              <a:rPr lang="ru-RU" sz="1900" dirty="0" smtClean="0"/>
              <a:t>01.07.2014. </a:t>
            </a:r>
            <a:r>
              <a:rPr lang="ru-RU" sz="1900" dirty="0"/>
              <a:t>год. </a:t>
            </a:r>
          </a:p>
          <a:p>
            <a:pPr algn="just">
              <a:buFont typeface="Wingdings" panose="05000000000000000000" pitchFamily="2" charset="2"/>
              <a:buChar char="q"/>
            </a:pPr>
            <a:r>
              <a:rPr lang="ru-RU" sz="1900" dirty="0" smtClean="0"/>
              <a:t>Стечајни </a:t>
            </a:r>
            <a:r>
              <a:rPr lang="ru-RU" sz="1900" dirty="0"/>
              <a:t>поверилац </a:t>
            </a:r>
            <a:r>
              <a:rPr lang="ru-RU" sz="1900" dirty="0" smtClean="0"/>
              <a:t>“А” </a:t>
            </a:r>
            <a:r>
              <a:rPr lang="ru-RU" sz="1900" dirty="0"/>
              <a:t>поднео је пријаву потраживања дана </a:t>
            </a:r>
            <a:r>
              <a:rPr lang="ru-RU" sz="1900" dirty="0" smtClean="0"/>
              <a:t>09.10.2014. </a:t>
            </a:r>
            <a:r>
              <a:rPr lang="ru-RU" sz="1900" dirty="0"/>
              <a:t>год. уз коју је поднета изјава о компензацији. </a:t>
            </a:r>
          </a:p>
          <a:p>
            <a:pPr algn="just">
              <a:buFont typeface="Wingdings" panose="05000000000000000000" pitchFamily="2" charset="2"/>
              <a:buChar char="q"/>
            </a:pPr>
            <a:r>
              <a:rPr lang="ru-RU" sz="1900" dirty="0" smtClean="0"/>
              <a:t>Обрачун </a:t>
            </a:r>
            <a:r>
              <a:rPr lang="ru-RU" sz="1900" dirty="0"/>
              <a:t>камате на пријављено потраживање извршен је на дан отварања стечајног поступка над стечајним дужником. </a:t>
            </a:r>
            <a:endParaRPr lang="sr-Latn-CS" sz="1900" dirty="0"/>
          </a:p>
          <a:p>
            <a:pPr marL="0" indent="0" algn="just">
              <a:buNone/>
            </a:pPr>
            <a:endParaRPr lang="sr-Latn-CS" b="1" dirty="0"/>
          </a:p>
        </p:txBody>
      </p:sp>
    </p:spTree>
    <p:extLst>
      <p:ext uri="{BB962C8B-B14F-4D97-AF65-F5344CB8AC3E}">
        <p14:creationId xmlns:p14="http://schemas.microsoft.com/office/powerpoint/2010/main" val="149250956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457201"/>
            <a:ext cx="8596668" cy="5809128"/>
          </a:xfrm>
        </p:spPr>
        <p:txBody>
          <a:bodyPr>
            <a:normAutofit fontScale="92500" lnSpcReduction="20000"/>
          </a:bodyPr>
          <a:lstStyle/>
          <a:p>
            <a:pPr marL="0" indent="0">
              <a:buNone/>
            </a:pPr>
            <a:endParaRPr lang="sr-Latn-CS" dirty="0"/>
          </a:p>
          <a:p>
            <a:pPr algn="just">
              <a:buFont typeface="Wingdings" panose="05000000000000000000" pitchFamily="2" charset="2"/>
              <a:buChar char="q"/>
            </a:pPr>
            <a:r>
              <a:rPr lang="ru-RU" sz="1900" b="1" dirty="0" smtClean="0"/>
              <a:t>У нашем примеру потраживање по основу рачуна од 05.07.2011.г. године је застарело </a:t>
            </a:r>
            <a:r>
              <a:rPr lang="ru-RU" sz="1900" b="1" dirty="0"/>
              <a:t>у односу на дан када је поднета пријава потраживања, сходно општим правилима које важе за компензацију, оно није застарело у односу на дан сусрета међусобних потраживања (</a:t>
            </a:r>
            <a:r>
              <a:rPr lang="ru-RU" sz="1900" b="1" dirty="0" smtClean="0"/>
              <a:t>15.05.2014.г.). </a:t>
            </a:r>
            <a:endParaRPr lang="ru-RU" sz="1900" b="1" dirty="0"/>
          </a:p>
          <a:p>
            <a:pPr algn="just">
              <a:buFont typeface="Wingdings" panose="05000000000000000000" pitchFamily="2" charset="2"/>
              <a:buChar char="q"/>
            </a:pPr>
            <a:r>
              <a:rPr lang="ru-RU" sz="1900" b="1" dirty="0" smtClean="0"/>
              <a:t>Испуњени </a:t>
            </a:r>
            <a:r>
              <a:rPr lang="ru-RU" sz="1900" b="1" dirty="0"/>
              <a:t>су услови за пребој (потраживања су </a:t>
            </a:r>
            <a:r>
              <a:rPr lang="ru-RU" sz="1900" b="1" dirty="0" smtClean="0"/>
              <a:t>уз</a:t>
            </a:r>
            <a:r>
              <a:rPr lang="sr-Latn-RS" sz="1900" b="1" dirty="0" smtClean="0"/>
              <a:t>a</a:t>
            </a:r>
            <a:r>
              <a:rPr lang="ru-RU" sz="1900" b="1" dirty="0" smtClean="0"/>
              <a:t>јамна</a:t>
            </a:r>
            <a:r>
              <a:rPr lang="ru-RU" sz="1900" b="1" dirty="0"/>
              <a:t>, истородна и доспела). </a:t>
            </a:r>
            <a:endParaRPr lang="ru-RU" sz="1900" b="1" dirty="0" smtClean="0"/>
          </a:p>
          <a:p>
            <a:pPr algn="just">
              <a:buFont typeface="Wingdings" panose="05000000000000000000" pitchFamily="2" charset="2"/>
              <a:buChar char="q"/>
            </a:pPr>
            <a:r>
              <a:rPr lang="ru-RU" sz="1900" b="1" dirty="0" smtClean="0">
                <a:solidFill>
                  <a:srgbClr val="FF0000"/>
                </a:solidFill>
              </a:rPr>
              <a:t>Потраживање </a:t>
            </a:r>
            <a:r>
              <a:rPr lang="ru-RU" sz="1900" b="1" dirty="0">
                <a:solidFill>
                  <a:srgbClr val="FF0000"/>
                </a:solidFill>
              </a:rPr>
              <a:t>стечајног дужника у износу од </a:t>
            </a:r>
            <a:r>
              <a:rPr lang="ru-RU" sz="1900" b="1" dirty="0" smtClean="0">
                <a:solidFill>
                  <a:srgbClr val="FF0000"/>
                </a:solidFill>
              </a:rPr>
              <a:t>120.000,00 динара </a:t>
            </a:r>
            <a:r>
              <a:rPr lang="ru-RU" sz="1900" b="1" dirty="0">
                <a:solidFill>
                  <a:srgbClr val="FF0000"/>
                </a:solidFill>
              </a:rPr>
              <a:t>пребија се са потраживањем повериоца по рачуну </a:t>
            </a:r>
            <a:r>
              <a:rPr lang="ru-RU" sz="1900" b="1" dirty="0" smtClean="0">
                <a:solidFill>
                  <a:srgbClr val="FF0000"/>
                </a:solidFill>
              </a:rPr>
              <a:t>од 05.07.2011. године по </a:t>
            </a:r>
            <a:r>
              <a:rPr lang="ru-RU" sz="1900" b="1" dirty="0">
                <a:solidFill>
                  <a:srgbClr val="FF0000"/>
                </a:solidFill>
              </a:rPr>
              <a:t>основу камате обрачунате до дана пребоја, у износу од </a:t>
            </a:r>
            <a:r>
              <a:rPr lang="ru-RU" sz="1900" b="1" dirty="0" smtClean="0">
                <a:solidFill>
                  <a:srgbClr val="FF0000"/>
                </a:solidFill>
              </a:rPr>
              <a:t>40.000,00 динара </a:t>
            </a:r>
            <a:r>
              <a:rPr lang="ru-RU" sz="1900" b="1" dirty="0">
                <a:solidFill>
                  <a:srgbClr val="FF0000"/>
                </a:solidFill>
              </a:rPr>
              <a:t>и дела главног дуга у износу од 8</a:t>
            </a:r>
            <a:r>
              <a:rPr lang="ru-RU" sz="1900" b="1" dirty="0" smtClean="0">
                <a:solidFill>
                  <a:srgbClr val="FF0000"/>
                </a:solidFill>
              </a:rPr>
              <a:t>0.000,00 динара. </a:t>
            </a:r>
            <a:endParaRPr lang="ru-RU" sz="1900" b="1" dirty="0"/>
          </a:p>
          <a:p>
            <a:pPr algn="just">
              <a:buFont typeface="Wingdings" panose="05000000000000000000" pitchFamily="2" charset="2"/>
              <a:buChar char="q"/>
            </a:pPr>
            <a:r>
              <a:rPr lang="ru-RU" sz="1900" b="1" dirty="0" smtClean="0"/>
              <a:t>Будући </a:t>
            </a:r>
            <a:r>
              <a:rPr lang="ru-RU" sz="1900" b="1" dirty="0"/>
              <a:t>да потраживања престају (гасе се) даном сусрета, с тога и законска затезна камата престаје да тече након овог </a:t>
            </a:r>
            <a:r>
              <a:rPr lang="ru-RU" sz="1900" b="1" dirty="0" smtClean="0"/>
              <a:t>датума.</a:t>
            </a:r>
            <a:endParaRPr lang="sr-Latn-CS" sz="1900" b="1" dirty="0"/>
          </a:p>
          <a:p>
            <a:pPr algn="just">
              <a:buFont typeface="Wingdings" panose="05000000000000000000" pitchFamily="2" charset="2"/>
              <a:buChar char="q"/>
            </a:pPr>
            <a:r>
              <a:rPr lang="ru-RU" sz="1900" b="1" dirty="0"/>
              <a:t>Оспорава се потраживање по рачуну </a:t>
            </a:r>
            <a:r>
              <a:rPr lang="ru-RU" sz="1900" b="1" dirty="0" smtClean="0"/>
              <a:t>од 05.07.2011. године </a:t>
            </a:r>
            <a:r>
              <a:rPr lang="ru-RU" sz="1900" b="1" dirty="0"/>
              <a:t>у износу од </a:t>
            </a:r>
            <a:r>
              <a:rPr lang="ru-RU" sz="1900" b="1" dirty="0">
                <a:solidFill>
                  <a:srgbClr val="FF0000"/>
                </a:solidFill>
              </a:rPr>
              <a:t>1</a:t>
            </a:r>
            <a:r>
              <a:rPr lang="ru-RU" sz="1900" b="1" dirty="0" smtClean="0">
                <a:solidFill>
                  <a:srgbClr val="FF0000"/>
                </a:solidFill>
              </a:rPr>
              <a:t>0.000 </a:t>
            </a:r>
            <a:r>
              <a:rPr lang="ru-RU" sz="1900" b="1" dirty="0">
                <a:solidFill>
                  <a:srgbClr val="FF0000"/>
                </a:solidFill>
              </a:rPr>
              <a:t>дин</a:t>
            </a:r>
            <a:r>
              <a:rPr lang="ru-RU" sz="1900" b="1" dirty="0" smtClean="0">
                <a:solidFill>
                  <a:srgbClr val="FF0000"/>
                </a:solidFill>
              </a:rPr>
              <a:t>. </a:t>
            </a:r>
            <a:r>
              <a:rPr lang="ru-RU" sz="1900" b="1" dirty="0">
                <a:solidFill>
                  <a:srgbClr val="FF0000"/>
                </a:solidFill>
              </a:rPr>
              <a:t>по основу камате обрачунате након дана пребоја међусобних потраживања. </a:t>
            </a:r>
          </a:p>
          <a:p>
            <a:pPr algn="just">
              <a:buFont typeface="Wingdings" panose="05000000000000000000" pitchFamily="2" charset="2"/>
              <a:buChar char="q"/>
            </a:pPr>
            <a:r>
              <a:rPr lang="ru-RU" sz="1900" b="1" dirty="0" smtClean="0"/>
              <a:t>Врши </a:t>
            </a:r>
            <a:r>
              <a:rPr lang="ru-RU" sz="1900" b="1" dirty="0"/>
              <a:t>се пребој међусобних потраживања у износу од </a:t>
            </a:r>
            <a:r>
              <a:rPr lang="ru-RU" sz="1900" b="1" dirty="0" smtClean="0"/>
              <a:t>120.000,00 динара</a:t>
            </a:r>
          </a:p>
          <a:p>
            <a:pPr algn="just">
              <a:buFont typeface="Wingdings" panose="05000000000000000000" pitchFamily="2" charset="2"/>
              <a:buChar char="q"/>
            </a:pPr>
            <a:r>
              <a:rPr lang="en-GB" sz="1900" b="1" dirty="0" smtClean="0">
                <a:solidFill>
                  <a:srgbClr val="FF0000"/>
                </a:solidFill>
              </a:rPr>
              <a:t>O</a:t>
            </a:r>
            <a:r>
              <a:rPr lang="sr-Cyrl-RS" sz="1900" b="1" dirty="0" smtClean="0">
                <a:solidFill>
                  <a:srgbClr val="FF0000"/>
                </a:solidFill>
              </a:rPr>
              <a:t>спорава</a:t>
            </a:r>
            <a:r>
              <a:rPr lang="ru-RU" sz="1900" b="1" dirty="0" smtClean="0">
                <a:solidFill>
                  <a:srgbClr val="FF0000"/>
                </a:solidFill>
              </a:rPr>
              <a:t> се потраживање повериоца у износу од 70.000,00 динара</a:t>
            </a:r>
            <a:endParaRPr lang="ru-RU" sz="1900" b="1" dirty="0">
              <a:solidFill>
                <a:srgbClr val="FF0000"/>
              </a:solidFill>
            </a:endParaRPr>
          </a:p>
          <a:p>
            <a:pPr marL="0" indent="0" algn="just">
              <a:buNone/>
            </a:pPr>
            <a:r>
              <a:rPr lang="ru-RU" sz="1900" b="1" dirty="0" smtClean="0">
                <a:solidFill>
                  <a:srgbClr val="FF0000"/>
                </a:solidFill>
              </a:rPr>
              <a:t> </a:t>
            </a:r>
            <a:endParaRPr lang="ru-RU" sz="1900" b="1" dirty="0">
              <a:solidFill>
                <a:srgbClr val="FF0000"/>
              </a:solidFill>
            </a:endParaRPr>
          </a:p>
          <a:p>
            <a:pPr algn="just"/>
            <a:endParaRPr lang="sr-Latn-CS" dirty="0"/>
          </a:p>
        </p:txBody>
      </p:sp>
    </p:spTree>
    <p:extLst>
      <p:ext uri="{BB962C8B-B14F-4D97-AF65-F5344CB8AC3E}">
        <p14:creationId xmlns:p14="http://schemas.microsoft.com/office/powerpoint/2010/main" val="104354399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376519"/>
            <a:ext cx="8596668" cy="5862916"/>
          </a:xfrm>
        </p:spPr>
        <p:txBody>
          <a:bodyPr>
            <a:normAutofit fontScale="92500" lnSpcReduction="10000"/>
          </a:bodyPr>
          <a:lstStyle/>
          <a:p>
            <a:endParaRPr lang="sr-Cyrl-RS" u="sng" dirty="0" smtClean="0"/>
          </a:p>
          <a:p>
            <a:pPr marL="0" indent="0">
              <a:buNone/>
            </a:pPr>
            <a:r>
              <a:rPr lang="sr-Cyrl-RS" sz="1900" b="1" dirty="0" smtClean="0"/>
              <a:t>	</a:t>
            </a:r>
            <a:r>
              <a:rPr lang="sr-Cyrl-RS" sz="1900" b="1" u="sng" dirty="0" smtClean="0"/>
              <a:t>Наплата </a:t>
            </a:r>
            <a:r>
              <a:rPr lang="sr-Cyrl-RS" sz="1900" b="1" u="sng" dirty="0"/>
              <a:t>потраживања насталих у току стечајног </a:t>
            </a:r>
            <a:r>
              <a:rPr lang="sr-Cyrl-RS" sz="1900" b="1" u="sng" dirty="0" smtClean="0"/>
              <a:t>поступка</a:t>
            </a:r>
          </a:p>
          <a:p>
            <a:pPr marL="0" indent="0">
              <a:buNone/>
            </a:pPr>
            <a:endParaRPr lang="sr-Cyrl-RS" b="1" u="sng" dirty="0" smtClean="0"/>
          </a:p>
          <a:p>
            <a:pPr>
              <a:buFont typeface="Arial" panose="020B0604020202020204" pitchFamily="34" charset="0"/>
              <a:buChar char="•"/>
            </a:pPr>
            <a:r>
              <a:rPr lang="sr-Cyrl-RS" sz="1900" b="1" dirty="0" smtClean="0"/>
              <a:t>Неопходност наставка производног процеса и обављања делатности</a:t>
            </a:r>
          </a:p>
          <a:p>
            <a:pPr algn="just">
              <a:buFont typeface="Arial" panose="020B0604020202020204" pitchFamily="34" charset="0"/>
              <a:buChar char="•"/>
            </a:pPr>
            <a:r>
              <a:rPr lang="sr-Cyrl-RS" sz="1900" b="1" dirty="0" smtClean="0"/>
              <a:t>Очување основне супстанце за </a:t>
            </a:r>
            <a:r>
              <a:rPr lang="sr-Cyrl-RS" sz="1900" b="1" dirty="0"/>
              <a:t>производњу – нпр. засади, сточни фонд, врло скупо и споро поновно покретање производње, губитак тржишта и позиције на истом, итд</a:t>
            </a:r>
            <a:r>
              <a:rPr lang="sr-Cyrl-RS" sz="1900" b="1" dirty="0" smtClean="0"/>
              <a:t>., а све ради успешнијег уновчења имовине или продаје стечајног дужника као правног лица.</a:t>
            </a:r>
            <a:endParaRPr lang="sr-Latn-CS" sz="1900" b="1" dirty="0"/>
          </a:p>
          <a:p>
            <a:pPr lvl="0" algn="just">
              <a:buFont typeface="Arial" panose="020B0604020202020204" pitchFamily="34" charset="0"/>
              <a:buChar char="•"/>
            </a:pPr>
            <a:r>
              <a:rPr lang="sr-Cyrl-RS" sz="1900" b="1" dirty="0"/>
              <a:t>Закључење нових или анексирање старих угвора, чијим ће се одредбама максимално </a:t>
            </a:r>
            <a:r>
              <a:rPr lang="sr-Cyrl-RS" sz="1900" b="1" dirty="0" smtClean="0"/>
              <a:t>заштити </a:t>
            </a:r>
            <a:r>
              <a:rPr lang="sr-Cyrl-RS" sz="1900" b="1" dirty="0"/>
              <a:t>стечајни дужник;</a:t>
            </a:r>
            <a:endParaRPr lang="sr-Latn-CS" sz="1900" b="1" dirty="0"/>
          </a:p>
          <a:p>
            <a:pPr lvl="0" algn="just">
              <a:buFont typeface="Arial" panose="020B0604020202020204" pitchFamily="34" charset="0"/>
              <a:buChar char="•"/>
            </a:pPr>
            <a:r>
              <a:rPr lang="sr-Cyrl-RS" sz="1900" b="1" dirty="0"/>
              <a:t>Обезбедити авансно плаћање за испоручену робу или услуге;</a:t>
            </a:r>
            <a:endParaRPr lang="sr-Latn-CS" sz="1900" b="1" dirty="0"/>
          </a:p>
          <a:p>
            <a:pPr lvl="0" algn="just">
              <a:buFont typeface="Arial" panose="020B0604020202020204" pitchFamily="34" charset="0"/>
              <a:buChar char="•"/>
            </a:pPr>
            <a:r>
              <a:rPr lang="sr-Cyrl-RS" sz="1900" b="1" dirty="0"/>
              <a:t>Евентуално скраћивање рокова плаћања (кратки рокови 8 – 15 дана, али само под условом да су такви рокови стварно неопходни);</a:t>
            </a:r>
            <a:endParaRPr lang="sr-Latn-CS" sz="1900" b="1" dirty="0"/>
          </a:p>
          <a:p>
            <a:pPr lvl="0" algn="just">
              <a:buFont typeface="Arial" panose="020B0604020202020204" pitchFamily="34" charset="0"/>
              <a:buChar char="•"/>
            </a:pPr>
            <a:r>
              <a:rPr lang="sr-Cyrl-RS" sz="1900" b="1" dirty="0"/>
              <a:t>Узимање средстава обезбеђења од пословних партнера (депозити, банкарске гаранције, менице).</a:t>
            </a:r>
            <a:endParaRPr lang="sr-Latn-CS" sz="1900" b="1" dirty="0"/>
          </a:p>
          <a:p>
            <a:pPr lvl="0" algn="just">
              <a:buFont typeface="Arial" panose="020B0604020202020204" pitchFamily="34" charset="0"/>
              <a:buChar char="•"/>
            </a:pPr>
            <a:r>
              <a:rPr lang="sr-Cyrl-RS" sz="1900" b="1" dirty="0"/>
              <a:t>Прекид пословне сарадње са партнерима који нису спремни да исту наставе у оквирима наведеним у горњим тачкама</a:t>
            </a:r>
            <a:r>
              <a:rPr lang="sr-Cyrl-RS" sz="1900" b="1" dirty="0" smtClean="0"/>
              <a:t>.</a:t>
            </a:r>
          </a:p>
          <a:p>
            <a:pPr lvl="0" algn="just">
              <a:buFont typeface="Arial" panose="020B0604020202020204" pitchFamily="34" charset="0"/>
              <a:buChar char="•"/>
            </a:pPr>
            <a:r>
              <a:rPr lang="sr-Cyrl-RS" sz="1900" b="1" dirty="0" smtClean="0"/>
              <a:t>Првенствено превенција</a:t>
            </a:r>
            <a:endParaRPr lang="sr-Latn-CS" sz="1900" b="1" dirty="0"/>
          </a:p>
          <a:p>
            <a:pPr>
              <a:buFont typeface="Arial" panose="020B0604020202020204" pitchFamily="34" charset="0"/>
              <a:buChar char="•"/>
            </a:pPr>
            <a:endParaRPr lang="sr-Latn-CS" b="1" dirty="0"/>
          </a:p>
        </p:txBody>
      </p:sp>
    </p:spTree>
    <p:extLst>
      <p:ext uri="{BB962C8B-B14F-4D97-AF65-F5344CB8AC3E}">
        <p14:creationId xmlns:p14="http://schemas.microsoft.com/office/powerpoint/2010/main" val="42006088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0"/>
            <a:ext cx="8596668" cy="6500813"/>
          </a:xfrm>
        </p:spPr>
        <p:txBody>
          <a:bodyPr>
            <a:normAutofit fontScale="25000" lnSpcReduction="20000"/>
          </a:bodyPr>
          <a:lstStyle/>
          <a:p>
            <a:pPr marL="0" indent="0" algn="ctr">
              <a:buNone/>
            </a:pPr>
            <a:endParaRPr lang="sr-Cyrl-RS" sz="5500" b="1" dirty="0" smtClean="0"/>
          </a:p>
          <a:p>
            <a:pPr marL="0" indent="0" algn="ctr">
              <a:buNone/>
            </a:pPr>
            <a:r>
              <a:rPr lang="sr-Cyrl-RS" sz="6400" b="1" dirty="0" smtClean="0"/>
              <a:t>З </a:t>
            </a:r>
            <a:r>
              <a:rPr lang="sr-Cyrl-RS" sz="6400" b="1" dirty="0"/>
              <a:t>а к љ у ч а </a:t>
            </a:r>
            <a:r>
              <a:rPr lang="sr-Cyrl-RS" sz="6400" b="1" dirty="0" smtClean="0"/>
              <a:t>к</a:t>
            </a:r>
            <a:endParaRPr lang="sr-Latn-RS" sz="6400" b="1" dirty="0" smtClean="0"/>
          </a:p>
          <a:p>
            <a:pPr marL="0" indent="0" algn="ctr">
              <a:buNone/>
            </a:pPr>
            <a:endParaRPr lang="sr-Latn-CS" sz="6400" b="1" dirty="0"/>
          </a:p>
          <a:p>
            <a:pPr marL="0" indent="0" algn="just">
              <a:buNone/>
            </a:pPr>
            <a:r>
              <a:rPr lang="sr-Cyrl-RS" sz="7200" b="1" dirty="0" smtClean="0"/>
              <a:t>Намеће </a:t>
            </a:r>
            <a:r>
              <a:rPr lang="sr-Cyrl-RS" sz="7200" b="1" dirty="0"/>
              <a:t>се закључак да је наплата потраживања стечајног дужника један од основних задатака стечајног управника кроз спровођење стечајног поступка, јер успех у наплати потраживања директно утиче на обим стечајне масе. Процес наплате потраживања понекад може бити прилично сложен, како због бројности корака који се морају предузети, тако и због временског периода који протекне до коначне наплате потраживања. Потребно је да стечајни управник све време док траје процес наплате потраживања одржава интерактиван однос са дужником. Суштина се своди на тежњу да се реално предочи ситуација, а не да се праве нереалне претпоставке које ће практично довести до обмане поверилаца стечајног дужника. Циљ је да се добије највише што је могуће из постојеће ситуације. Као један од елемената који ће допринети ефикасној наплати потраживања може се истаћи и добра процена ризика самог стечајног управника у зависности од случаја до случаја. То значи да стечајни управник мора прво да идентификује и процени потенцијалне ризике, а потом да у спровођењу наплате осмисли и стратегију управљања појединим ризицима. Потребно је да се највише пажње посвети оним ризицима чије би наступање имало веће последице, као и оне чија је вероватноћа наступања већа. На позитиван закључак о </a:t>
            </a:r>
            <a:r>
              <a:rPr lang="sr-Cyrl-RS" sz="7200" b="1" dirty="0" err="1"/>
              <a:t>исплативости</a:t>
            </a:r>
            <a:r>
              <a:rPr lang="sr-Cyrl-RS" sz="7200" b="1" dirty="0"/>
              <a:t> и сврсисходности поступка за наплату потраживања свакако утиче и ефикасан и пажљив начин вођења самог поступка, односно коришћење свих законских могућности, што у великој мери може довести до жељених резултата, тј. до успешне наплате као и до свођења ненаплативих потраживања на нужни минимум. </a:t>
            </a:r>
            <a:endParaRPr lang="sr-Latn-RS" sz="7200" b="1" dirty="0"/>
          </a:p>
          <a:p>
            <a:pPr marL="0" indent="0" algn="ctr">
              <a:buNone/>
            </a:pPr>
            <a:endParaRPr lang="sr-Latn-CS" sz="7200" b="1" dirty="0"/>
          </a:p>
          <a:p>
            <a:pPr marL="0" indent="0" algn="just">
              <a:buNone/>
            </a:pPr>
            <a:r>
              <a:rPr lang="sr-Cyrl-RS" sz="7200" dirty="0" smtClean="0"/>
              <a:t> </a:t>
            </a:r>
            <a:endParaRPr lang="sr-Latn-CS" sz="7200" dirty="0"/>
          </a:p>
          <a:p>
            <a:endParaRPr lang="sr-Latn-CS" sz="7200" dirty="0"/>
          </a:p>
        </p:txBody>
      </p:sp>
    </p:spTree>
    <p:extLst>
      <p:ext uri="{BB962C8B-B14F-4D97-AF65-F5344CB8AC3E}">
        <p14:creationId xmlns:p14="http://schemas.microsoft.com/office/powerpoint/2010/main" val="40238038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169894"/>
            <a:ext cx="8596668" cy="4410636"/>
          </a:xfrm>
        </p:spPr>
        <p:txBody>
          <a:bodyPr>
            <a:normAutofit/>
          </a:bodyPr>
          <a:lstStyle/>
          <a:p>
            <a:pPr marL="0" indent="0" algn="ctr">
              <a:buNone/>
            </a:pPr>
            <a:r>
              <a:rPr lang="sr-Cyrl-RS" b="1" u="sng" dirty="0" smtClean="0"/>
              <a:t>УВОД</a:t>
            </a:r>
            <a:endParaRPr lang="sr-Cyrl-RS" dirty="0"/>
          </a:p>
          <a:p>
            <a:pPr marL="0" indent="0">
              <a:buNone/>
            </a:pPr>
            <a:r>
              <a:rPr lang="sr-Cyrl-RS" b="1" dirty="0"/>
              <a:t> </a:t>
            </a:r>
            <a:endParaRPr lang="sr-Latn-CS" dirty="0"/>
          </a:p>
          <a:p>
            <a:pPr marL="0" indent="0" algn="just">
              <a:buNone/>
            </a:pPr>
            <a:r>
              <a:rPr lang="sr-Cyrl-RS" b="1" dirty="0"/>
              <a:t>Један од великих проблема у садашњем пословању како привредних друштава, тако и предузетника је нередовна наплата потраживања. Нередовна наплата потраживања утиче на пословне резултате привредних субјеката и њихово функционисање у привредном животу. У стечајном поступку наплата потраживања стечајног дужника директно се одражава на ефикасност спровођења самог поступка, с обзиром да је наплата потраживања један од елемената чијом се ефикасношћу доприноси бољем намирењу стечајних поверилаца, што је и основни циљ вођења самог стечајног поступка. У циљу ефикасније наплате потраживања стечајног дужника, стечајни управник би већ на самом почетку спровођења стечајног поступка требало да приступи активностима у циљу што ефикасније наплате потраживања.</a:t>
            </a:r>
            <a:endParaRPr lang="sr-Latn-CS" b="1" dirty="0"/>
          </a:p>
          <a:p>
            <a:endParaRPr lang="en-US" dirty="0"/>
          </a:p>
        </p:txBody>
      </p:sp>
    </p:spTree>
    <p:extLst>
      <p:ext uri="{BB962C8B-B14F-4D97-AF65-F5344CB8AC3E}">
        <p14:creationId xmlns:p14="http://schemas.microsoft.com/office/powerpoint/2010/main" val="50552572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806824"/>
            <a:ext cx="8596668" cy="4867836"/>
          </a:xfrm>
        </p:spPr>
        <p:txBody>
          <a:bodyPr>
            <a:normAutofit/>
          </a:bodyPr>
          <a:lstStyle/>
          <a:p>
            <a:pPr marL="0" indent="0">
              <a:buNone/>
            </a:pPr>
            <a:r>
              <a:rPr lang="sr-Cyrl-RS" b="1" dirty="0"/>
              <a:t>	</a:t>
            </a:r>
            <a:r>
              <a:rPr lang="sr-Cyrl-RS" b="1" u="sng" dirty="0" smtClean="0"/>
              <a:t>ФОРМИРАЊЕ </a:t>
            </a:r>
            <a:r>
              <a:rPr lang="sr-Cyrl-RS" b="1" u="sng" dirty="0"/>
              <a:t>СТЕЧАЈНЕ МАСЕ</a:t>
            </a:r>
            <a:endParaRPr lang="sr-Latn-CS" dirty="0"/>
          </a:p>
          <a:p>
            <a:pPr algn="just"/>
            <a:r>
              <a:rPr lang="sr-Latn-CS" b="1" dirty="0" smtClean="0"/>
              <a:t>Стечајну масу </a:t>
            </a:r>
            <a:r>
              <a:rPr lang="sr-Latn-CS" dirty="0" smtClean="0"/>
              <a:t>чини целокупна имовина стечајног дужника у земљи и иностранству на дан отварања стечајног поступка, као и имовина коју стечајни дужник стекне током спровођења стечајног поступка. </a:t>
            </a:r>
            <a:endParaRPr lang="sr-Cyrl-RS" dirty="0" smtClean="0"/>
          </a:p>
          <a:p>
            <a:pPr marL="0" indent="0" algn="just">
              <a:buNone/>
            </a:pPr>
            <a:endParaRPr lang="sr-Cyrl-RS" dirty="0" smtClean="0"/>
          </a:p>
          <a:p>
            <a:pPr algn="just"/>
            <a:r>
              <a:rPr lang="sr-Cyrl-RS" dirty="0"/>
              <a:t>Стечајну масу чине и новчана средства стечајног дужника која стечајни управник затекне на текућим рачунима стечајног дужника код пословних банака, </a:t>
            </a:r>
            <a:r>
              <a:rPr lang="sr-Cyrl-RS" b="1" dirty="0"/>
              <a:t>као и сва она новчана средства – потраживања, која ће стечајни управник наплатити од дужника стечајног дужника у току спровођења стечајног поступка и на тај начин увећати стечајну масу</a:t>
            </a:r>
            <a:r>
              <a:rPr lang="sr-Cyrl-RS" b="1" dirty="0" smtClean="0"/>
              <a:t>.</a:t>
            </a:r>
          </a:p>
          <a:p>
            <a:pPr marL="0" indent="0" algn="just">
              <a:buNone/>
            </a:pPr>
            <a:r>
              <a:rPr lang="sr-Cyrl-RS" dirty="0" smtClean="0"/>
              <a:t> </a:t>
            </a:r>
            <a:endParaRPr lang="sr-Latn-CS" dirty="0"/>
          </a:p>
          <a:p>
            <a:pPr algn="just"/>
            <a:r>
              <a:rPr lang="sr-Cyrl-RS" b="1" u="sng" dirty="0"/>
              <a:t>Потраживања</a:t>
            </a:r>
            <a:r>
              <a:rPr lang="sr-Cyrl-RS" dirty="0"/>
              <a:t> су ставка имовине (актива) која ће донети будући новчани прилив привредном субјекту, у нашем случају стечајном дужнику. Управо према том </a:t>
            </a:r>
            <a:r>
              <a:rPr lang="sr-Cyrl-RS" b="1" dirty="0"/>
              <a:t>очекивању новчаног прилива</a:t>
            </a:r>
            <a:r>
              <a:rPr lang="sr-Cyrl-RS" dirty="0"/>
              <a:t> треба мерити и сама потраживања.</a:t>
            </a:r>
            <a:endParaRPr lang="sr-Latn-CS" dirty="0"/>
          </a:p>
          <a:p>
            <a:endParaRPr lang="en-US" dirty="0"/>
          </a:p>
        </p:txBody>
      </p:sp>
    </p:spTree>
    <p:extLst>
      <p:ext uri="{BB962C8B-B14F-4D97-AF65-F5344CB8AC3E}">
        <p14:creationId xmlns:p14="http://schemas.microsoft.com/office/powerpoint/2010/main" val="259800036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94129"/>
            <a:ext cx="8596668" cy="6562164"/>
          </a:xfrm>
        </p:spPr>
        <p:txBody>
          <a:bodyPr>
            <a:normAutofit fontScale="92500" lnSpcReduction="10000"/>
          </a:bodyPr>
          <a:lstStyle/>
          <a:p>
            <a:endParaRPr lang="sr-Cyrl-RS" b="1" u="sng" dirty="0" smtClean="0"/>
          </a:p>
          <a:p>
            <a:endParaRPr lang="sr-Cyrl-RS" b="1" u="sng" dirty="0" smtClean="0"/>
          </a:p>
          <a:p>
            <a:r>
              <a:rPr lang="sr-Cyrl-RS" b="1" u="sng" dirty="0" smtClean="0"/>
              <a:t>САСТАВЉАЊЕ </a:t>
            </a:r>
            <a:r>
              <a:rPr lang="sr-Cyrl-RS" b="1" u="sng" dirty="0"/>
              <a:t>ЛИСТЕ ДУЖНИКА СТЕЧАЈНОГ ДУЖНИКА</a:t>
            </a:r>
            <a:endParaRPr lang="sr-Latn-CS" dirty="0"/>
          </a:p>
          <a:p>
            <a:pPr marL="400050" lvl="1" indent="0" algn="just">
              <a:buNone/>
            </a:pPr>
            <a:r>
              <a:rPr lang="sr-Cyrl-RS" dirty="0" smtClean="0"/>
              <a:t>Један </a:t>
            </a:r>
            <a:r>
              <a:rPr lang="sr-Cyrl-RS" dirty="0"/>
              <a:t>од основних поступака којим се проверава тачност података у </a:t>
            </a:r>
            <a:r>
              <a:rPr lang="sr-Cyrl-RS" dirty="0" smtClean="0"/>
              <a:t>пословним </a:t>
            </a:r>
            <a:r>
              <a:rPr lang="sr-Cyrl-RS" dirty="0"/>
              <a:t>књигама је </a:t>
            </a:r>
            <a:r>
              <a:rPr lang="sr-Cyrl-RS" b="1" dirty="0"/>
              <a:t>попис</a:t>
            </a:r>
            <a:r>
              <a:rPr lang="sr-Cyrl-RS" dirty="0"/>
              <a:t>. Попис не обухвата само инвентарисање  основних средстава или материјала, већ и </a:t>
            </a:r>
            <a:r>
              <a:rPr lang="sr-Cyrl-RS" b="1" dirty="0"/>
              <a:t>нематеријалних ставки</a:t>
            </a:r>
            <a:r>
              <a:rPr lang="sr-Cyrl-RS" dirty="0"/>
              <a:t>, као што су потраживања  - износи које потражујемо од наших дужника, најчешће по </a:t>
            </a:r>
            <a:r>
              <a:rPr lang="sr-Cyrl-RS" dirty="0" smtClean="0"/>
              <a:t>основу </a:t>
            </a:r>
            <a:r>
              <a:rPr lang="sr-Cyrl-RS" dirty="0"/>
              <a:t>породате, а неплаћене робе и услуга</a:t>
            </a:r>
            <a:r>
              <a:rPr lang="sr-Cyrl-RS" dirty="0" smtClean="0"/>
              <a:t>.</a:t>
            </a:r>
          </a:p>
          <a:p>
            <a:pPr marL="400050" lvl="1" indent="0" algn="just">
              <a:buNone/>
            </a:pPr>
            <a:endParaRPr lang="sr-Cyrl-RS" dirty="0" smtClean="0"/>
          </a:p>
          <a:p>
            <a:pPr algn="just"/>
            <a:r>
              <a:rPr lang="sr-Cyrl-RS" b="1" dirty="0" smtClean="0"/>
              <a:t>ЛИСТА ПОТРАЖИВАЊА У ФОРМИ ПОПИСНЕ ЛИСТЕ, НА ОДРЕЂЕНИ ДАН, АЛИ ОБАВЕЗНО СА ПОДАЦИМА ИЗ ЧЛАНА 107. СТАВ 3. ЗАКОНА О СТЕЧАЈУ. </a:t>
            </a:r>
          </a:p>
          <a:p>
            <a:pPr marL="0" indent="0" algn="just">
              <a:buNone/>
            </a:pPr>
            <a:endParaRPr lang="sr-Cyrl-RS" b="1" dirty="0" smtClean="0"/>
          </a:p>
          <a:p>
            <a:pPr algn="just"/>
            <a:r>
              <a:rPr lang="sr-Cyrl-RS" b="1" dirty="0" smtClean="0"/>
              <a:t>ОДРЕЂИВАЊЕ СТЕПЕНА – ПРОЦЕНТА НАПЛАТИВОСТИ ПОТРАЖИВАЊА, КОЈИ СЕ ИСКАЗУЈЕ КРОЗ ЕКОНОМСКО-ФИНАНСИЈСКИ ИЗВЕШТАЈ.</a:t>
            </a:r>
          </a:p>
          <a:p>
            <a:pPr marL="0" indent="0" algn="just">
              <a:buNone/>
            </a:pPr>
            <a:r>
              <a:rPr lang="sr-Cyrl-RS" dirty="0" smtClean="0"/>
              <a:t>	Одређивање </a:t>
            </a:r>
            <a:r>
              <a:rPr lang="sr-Cyrl-RS" dirty="0"/>
              <a:t>степена-процента наплативости потраживања у стечајном </a:t>
            </a:r>
            <a:r>
              <a:rPr lang="sr-Cyrl-RS" dirty="0" smtClean="0"/>
              <a:t>	поступку </a:t>
            </a:r>
            <a:r>
              <a:rPr lang="sr-Cyrl-RS" dirty="0"/>
              <a:t>исказује се у Економско финансијском извештају „ЕФИ“. Кроз </a:t>
            </a:r>
            <a:r>
              <a:rPr lang="sr-Cyrl-RS" dirty="0" smtClean="0"/>
              <a:t>	праксу </a:t>
            </a:r>
            <a:r>
              <a:rPr lang="sr-Cyrl-RS" dirty="0"/>
              <a:t>се уочило да у доста случајева долази до прилично паушалног </a:t>
            </a:r>
            <a:r>
              <a:rPr lang="sr-Cyrl-RS" dirty="0" smtClean="0"/>
              <a:t>	процењивања </a:t>
            </a:r>
            <a:r>
              <a:rPr lang="sr-Cyrl-RS" dirty="0"/>
              <a:t>процента наплативости потраживања. Уколико се тај проценат </a:t>
            </a:r>
            <a:r>
              <a:rPr lang="sr-Cyrl-RS" dirty="0" smtClean="0"/>
              <a:t>	одреди </a:t>
            </a:r>
            <a:r>
              <a:rPr lang="sr-Cyrl-RS" dirty="0"/>
              <a:t>као нереално висок, сусрећемо се са проблемом да на крају ипак </a:t>
            </a:r>
            <a:r>
              <a:rPr lang="sr-Cyrl-RS" dirty="0" smtClean="0"/>
              <a:t>	морамо </a:t>
            </a:r>
            <a:r>
              <a:rPr lang="sr-Cyrl-RS" dirty="0"/>
              <a:t>искњижити-отписати велики проценат потраживања, а за који смо </a:t>
            </a:r>
            <a:r>
              <a:rPr lang="sr-Cyrl-RS" dirty="0" smtClean="0"/>
              <a:t>	исказали </a:t>
            </a:r>
            <a:r>
              <a:rPr lang="sr-Cyrl-RS" dirty="0"/>
              <a:t>да ће бити наплаћен, те у таквим случајевима може доћи до </a:t>
            </a:r>
            <a:r>
              <a:rPr lang="sr-Cyrl-RS" dirty="0" smtClean="0"/>
              <a:t>	изражавања </a:t>
            </a:r>
            <a:r>
              <a:rPr lang="sr-Cyrl-RS" dirty="0"/>
              <a:t>незадовољства од стране поверилаца. Зато је врло важно са </a:t>
            </a:r>
            <a:r>
              <a:rPr lang="sr-Cyrl-RS" dirty="0" smtClean="0"/>
              <a:t>	посебном </a:t>
            </a:r>
            <a:r>
              <a:rPr lang="sr-Cyrl-RS" dirty="0"/>
              <a:t>пажњом и аналитичношћу приступити и одређивању </a:t>
            </a:r>
            <a:r>
              <a:rPr lang="sr-Cyrl-RS" dirty="0" smtClean="0"/>
              <a:t>степена-	процента </a:t>
            </a:r>
            <a:r>
              <a:rPr lang="sr-Cyrl-RS" dirty="0"/>
              <a:t>наплативости потраживања. </a:t>
            </a:r>
            <a:endParaRPr lang="en-US" b="1" dirty="0"/>
          </a:p>
        </p:txBody>
      </p:sp>
    </p:spTree>
    <p:extLst>
      <p:ext uri="{BB962C8B-B14F-4D97-AF65-F5344CB8AC3E}">
        <p14:creationId xmlns:p14="http://schemas.microsoft.com/office/powerpoint/2010/main" val="175588803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485775"/>
            <a:ext cx="8596668" cy="5200650"/>
          </a:xfrm>
        </p:spPr>
        <p:txBody>
          <a:bodyPr>
            <a:normAutofit/>
          </a:bodyPr>
          <a:lstStyle/>
          <a:p>
            <a:r>
              <a:rPr lang="sr-Cyrl-RS" b="1" u="sng" dirty="0" smtClean="0"/>
              <a:t>РАЗВРСТАВАЊЕ ПОТРАЖИВАЊА ПРЕМА СТЕПЕНУ НАПЛАТИВОСТИ </a:t>
            </a:r>
          </a:p>
          <a:p>
            <a:pPr marL="0" indent="0">
              <a:buNone/>
            </a:pPr>
            <a:r>
              <a:rPr lang="sr-Cyrl-RS" b="1" u="sng" dirty="0" smtClean="0"/>
              <a:t>          </a:t>
            </a:r>
          </a:p>
          <a:p>
            <a:pPr>
              <a:buFont typeface="+mj-lt"/>
              <a:buAutoNum type="arabicPeriod"/>
            </a:pPr>
            <a:r>
              <a:rPr lang="sr-Cyrl-RS" b="1" dirty="0"/>
              <a:t> </a:t>
            </a:r>
            <a:r>
              <a:rPr lang="sr-Cyrl-RS" dirty="0" smtClean="0"/>
              <a:t>Потраживања </a:t>
            </a:r>
            <a:r>
              <a:rPr lang="sr-Cyrl-RS" dirty="0"/>
              <a:t>која су у целини наплатива </a:t>
            </a:r>
            <a:endParaRPr lang="sr-Cyrl-RS" dirty="0" smtClean="0"/>
          </a:p>
          <a:p>
            <a:pPr>
              <a:buFont typeface="+mj-lt"/>
              <a:buAutoNum type="arabicPeriod"/>
            </a:pPr>
            <a:r>
              <a:rPr lang="sr-Cyrl-RS" dirty="0" smtClean="0"/>
              <a:t> Делимично </a:t>
            </a:r>
            <a:r>
              <a:rPr lang="sr-Cyrl-RS" dirty="0"/>
              <a:t>ненаплатива </a:t>
            </a:r>
            <a:r>
              <a:rPr lang="sr-Cyrl-RS" dirty="0" smtClean="0"/>
              <a:t>потраживања</a:t>
            </a:r>
          </a:p>
          <a:p>
            <a:pPr>
              <a:buFont typeface="+mj-lt"/>
              <a:buAutoNum type="arabicPeriod"/>
            </a:pPr>
            <a:r>
              <a:rPr lang="sr-Cyrl-RS" dirty="0" smtClean="0"/>
              <a:t> Потраживања </a:t>
            </a:r>
            <a:r>
              <a:rPr lang="sr-Cyrl-RS" dirty="0"/>
              <a:t>која су у целости ненаплатива </a:t>
            </a:r>
            <a:r>
              <a:rPr lang="sr-Cyrl-RS" dirty="0" smtClean="0"/>
              <a:t> </a:t>
            </a:r>
          </a:p>
          <a:p>
            <a:pPr>
              <a:buFont typeface="+mj-lt"/>
              <a:buAutoNum type="arabicPeriod"/>
            </a:pPr>
            <a:endParaRPr lang="sr-Cyrl-RS" dirty="0" smtClean="0"/>
          </a:p>
          <a:p>
            <a:r>
              <a:rPr lang="sr-Cyrl-RS" b="1" u="sng" dirty="0" smtClean="0"/>
              <a:t>ЗАСТАРЕЛОСТ</a:t>
            </a:r>
          </a:p>
          <a:p>
            <a:pPr marL="0" indent="0">
              <a:buNone/>
            </a:pPr>
            <a:endParaRPr lang="sr-Cyrl-RS" b="1" u="sng" dirty="0" smtClean="0"/>
          </a:p>
          <a:p>
            <a:pPr marL="400050" lvl="1" indent="0">
              <a:buNone/>
            </a:pPr>
            <a:r>
              <a:rPr lang="sr-Cyrl-RS" dirty="0"/>
              <a:t>Један од критеријума разврставања потраживања може бити и застарелост, али свакако </a:t>
            </a:r>
            <a:r>
              <a:rPr lang="sr-Cyrl-RS" b="1" dirty="0"/>
              <a:t>елемент-фактор о којем се обавезно мора водити рачуна приликом анализирања наплативости потраживања.</a:t>
            </a:r>
            <a:r>
              <a:rPr lang="sr-Cyrl-RS" dirty="0"/>
              <a:t> </a:t>
            </a:r>
            <a:endParaRPr lang="sr-Latn-CS" dirty="0" smtClean="0"/>
          </a:p>
          <a:p>
            <a:pPr marL="400050" lvl="1" indent="0" algn="just">
              <a:buNone/>
            </a:pPr>
            <a:r>
              <a:rPr lang="sr-Cyrl-RS" b="1" u="sng" dirty="0"/>
              <a:t>З</a:t>
            </a:r>
            <a:r>
              <a:rPr lang="sr-Cyrl-RS" b="1" u="sng" dirty="0" smtClean="0"/>
              <a:t>астарелост </a:t>
            </a:r>
            <a:r>
              <a:rPr lang="sr-Cyrl-RS" b="1" u="sng" dirty="0"/>
              <a:t>потраживања стечајног дужника према његовим дужницима застаје даном покретања стечајног поступка и не тече годину дана од дана отварања стечајног поступка, члан 86. став 2 Закона о стечају</a:t>
            </a:r>
            <a:r>
              <a:rPr lang="sr-Latn-CS" b="1" u="sng" baseline="30000" dirty="0"/>
              <a:t>1</a:t>
            </a:r>
            <a:r>
              <a:rPr lang="sr-Cyrl-RS" b="1" u="sng" dirty="0"/>
              <a:t>.</a:t>
            </a:r>
            <a:endParaRPr lang="sr-Latn-CS" dirty="0"/>
          </a:p>
          <a:p>
            <a:pPr marL="400050" lvl="1" indent="0">
              <a:buNone/>
            </a:pPr>
            <a:endParaRPr lang="sr-Latn-CS" dirty="0" smtClean="0"/>
          </a:p>
          <a:p>
            <a:pPr marL="400050" lvl="1" indent="0">
              <a:buNone/>
            </a:pPr>
            <a:endParaRPr lang="en-US" b="1" u="sng"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062319"/>
            <a:ext cx="8596668" cy="4979044"/>
          </a:xfrm>
        </p:spPr>
        <p:txBody>
          <a:bodyPr>
            <a:normAutofit/>
          </a:bodyPr>
          <a:lstStyle/>
          <a:p>
            <a:r>
              <a:rPr lang="sr-Cyrl-RS" b="1" u="sng" dirty="0" smtClean="0"/>
              <a:t>ОТПИС ПОТРАЖИВАЊА – ИСКЊИЖЕЊЕ ИЗ ДОКУМЕНТАЦИЈЕ</a:t>
            </a:r>
          </a:p>
          <a:p>
            <a:pPr marL="0" indent="0">
              <a:buNone/>
            </a:pPr>
            <a:endParaRPr lang="sr-Cyrl-RS" b="1" u="sng" dirty="0" smtClean="0"/>
          </a:p>
          <a:p>
            <a:pPr marL="0" indent="0" algn="just">
              <a:buNone/>
            </a:pPr>
            <a:r>
              <a:rPr lang="sr-Cyrl-RS" b="1" dirty="0"/>
              <a:t>Н</a:t>
            </a:r>
            <a:r>
              <a:rPr lang="sr-Cyrl-RS" b="1" dirty="0" smtClean="0"/>
              <a:t>акон </a:t>
            </a:r>
            <a:r>
              <a:rPr lang="sr-Cyrl-RS" b="1" dirty="0"/>
              <a:t>закључења стечајног поступка над стечајним дужником и разрешења стечајног управника, у програму за електронско вођење стечајних поступака „ЕРС-у“ и даље остану да се воде потраживања, јер нису искњижена. Такви случајеви су недопустиви, јер након закључења стечајног поступка субјект се брише из евиденције АПР и више не постоји законски заступник (стечајни </a:t>
            </a:r>
            <a:r>
              <a:rPr lang="sr-Cyrl-RS" b="1" dirty="0" smtClean="0"/>
              <a:t>управник</a:t>
            </a:r>
            <a:r>
              <a:rPr lang="sr-Cyrl-RS" b="1" dirty="0"/>
              <a:t>), те наведена потраживања апсолутно нема више ко да наплати. </a:t>
            </a:r>
            <a:r>
              <a:rPr lang="sr-Cyrl-RS" dirty="0"/>
              <a:t>Као паралела наведном, може се истаћи и чињеница да се у редовном пословању привредних субјеката, не кад  је у питању стечајни поступак, доноси одлука о исправци вредности и отпису потраживања, односно одлука којом се усваја попис и предлог који је пописна комисија изнела.</a:t>
            </a:r>
            <a:endParaRPr lang="sr-Latn-CS" dirty="0"/>
          </a:p>
          <a:p>
            <a:pPr marL="0" indent="0">
              <a:buNone/>
            </a:pPr>
            <a:endParaRPr lang="sr-Latn-CS" b="1" u="sng" dirty="0"/>
          </a:p>
        </p:txBody>
      </p:sp>
    </p:spTree>
    <p:extLst>
      <p:ext uri="{BB962C8B-B14F-4D97-AF65-F5344CB8AC3E}">
        <p14:creationId xmlns:p14="http://schemas.microsoft.com/office/powerpoint/2010/main" val="66484473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551329"/>
            <a:ext cx="8596668" cy="5876365"/>
          </a:xfrm>
        </p:spPr>
        <p:txBody>
          <a:bodyPr>
            <a:normAutofit fontScale="92500"/>
          </a:bodyPr>
          <a:lstStyle/>
          <a:p>
            <a:pPr algn="just"/>
            <a:endParaRPr lang="sr-Cyrl-RS" b="1" u="sng" dirty="0" smtClean="0"/>
          </a:p>
          <a:p>
            <a:pPr algn="just"/>
            <a:r>
              <a:rPr lang="sr-Cyrl-RS" b="1" u="sng" dirty="0" smtClean="0"/>
              <a:t>ПРЕДУЗИМАЊЕ </a:t>
            </a:r>
            <a:r>
              <a:rPr lang="sr-Cyrl-RS" b="1" u="sng" dirty="0"/>
              <a:t>КОНКРЕТНИХ РАДЊИ И МЕРА РАДИ НАПЛАТЕ ПОТРАЖИВАЊА СТЕЧАЈНОГ ДУЖНИКА (НЕФОРМАЛНЕ И ФОРМАЛНЕ РАДЊЕ</a:t>
            </a:r>
            <a:r>
              <a:rPr lang="sr-Cyrl-RS" b="1" u="sng" dirty="0" smtClean="0"/>
              <a:t>)</a:t>
            </a:r>
          </a:p>
          <a:p>
            <a:pPr marL="0" indent="0" algn="just">
              <a:buNone/>
            </a:pPr>
            <a:endParaRPr lang="sr-Latn-CS" dirty="0"/>
          </a:p>
          <a:p>
            <a:pPr marL="457200" lvl="1" indent="0">
              <a:buNone/>
            </a:pPr>
            <a:r>
              <a:rPr lang="sr-Cyrl-RS" b="1" dirty="0" smtClean="0"/>
              <a:t>1.  Мирно решење</a:t>
            </a:r>
          </a:p>
          <a:p>
            <a:pPr lvl="1">
              <a:buFont typeface="Wingdings" panose="05000000000000000000" pitchFamily="2" charset="2"/>
              <a:buChar char="§"/>
            </a:pPr>
            <a:r>
              <a:rPr lang="sr-Cyrl-RS" dirty="0"/>
              <a:t>к</a:t>
            </a:r>
            <a:r>
              <a:rPr lang="sr-Cyrl-RS" dirty="0" smtClean="0"/>
              <a:t>онтакти са дужницима;</a:t>
            </a:r>
          </a:p>
          <a:p>
            <a:pPr lvl="1">
              <a:buFont typeface="Wingdings" panose="05000000000000000000" pitchFamily="2" charset="2"/>
              <a:buChar char="§"/>
            </a:pPr>
            <a:r>
              <a:rPr lang="sr-Cyrl-RS" dirty="0"/>
              <a:t>з</a:t>
            </a:r>
            <a:r>
              <a:rPr lang="sr-Cyrl-RS" dirty="0" smtClean="0"/>
              <a:t>акључење споразума;</a:t>
            </a:r>
          </a:p>
          <a:p>
            <a:pPr marL="457200" lvl="1" indent="0">
              <a:buNone/>
            </a:pPr>
            <a:r>
              <a:rPr lang="sr-Cyrl-RS" b="1" dirty="0" smtClean="0"/>
              <a:t>2.  Наплата принудним путем</a:t>
            </a:r>
          </a:p>
          <a:p>
            <a:pPr lvl="1">
              <a:buFont typeface="Wingdings" panose="05000000000000000000" pitchFamily="2" charset="2"/>
              <a:buChar char="§"/>
            </a:pPr>
            <a:r>
              <a:rPr lang="sr-Cyrl-RS" dirty="0"/>
              <a:t>Слање прве писане опомене;</a:t>
            </a:r>
            <a:endParaRPr lang="sr-Latn-CS" sz="1400" dirty="0"/>
          </a:p>
          <a:p>
            <a:pPr lvl="1">
              <a:buFont typeface="Wingdings" panose="05000000000000000000" pitchFamily="2" charset="2"/>
              <a:buChar char="§"/>
            </a:pPr>
            <a:r>
              <a:rPr lang="sr-Cyrl-RS" dirty="0"/>
              <a:t>Евентуални додатни контакт са дужником у циљу проналажења решења за наплату;</a:t>
            </a:r>
            <a:endParaRPr lang="sr-Latn-CS" sz="1400" dirty="0"/>
          </a:p>
          <a:p>
            <a:pPr lvl="1">
              <a:buFont typeface="Wingdings" panose="05000000000000000000" pitchFamily="2" charset="2"/>
              <a:buChar char="§"/>
            </a:pPr>
            <a:r>
              <a:rPr lang="sr-Cyrl-RS" dirty="0"/>
              <a:t>Евентуално слање друге писане опомене дужнику (у зависности од процене стечајног управника да ли би друга опомена могла имати </a:t>
            </a:r>
            <a:r>
              <a:rPr lang="sr-Cyrl-RS" dirty="0" smtClean="0"/>
              <a:t>ефекта), </a:t>
            </a:r>
            <a:r>
              <a:rPr lang="sr-Cyrl-RS" dirty="0"/>
              <a:t>као и </a:t>
            </a:r>
            <a:r>
              <a:rPr lang="sr-Cyrl-RS" dirty="0" smtClean="0"/>
              <a:t>солидарним дужницима </a:t>
            </a:r>
            <a:r>
              <a:rPr lang="sr-Cyrl-RS" dirty="0"/>
              <a:t>или јемцима уколико посотоје (све време треба покушати одржати интензиван контакт са дужником) ;</a:t>
            </a:r>
            <a:endParaRPr lang="sr-Latn-CS" sz="1400" dirty="0"/>
          </a:p>
          <a:p>
            <a:pPr lvl="1">
              <a:buFont typeface="Wingdings" panose="05000000000000000000" pitchFamily="2" charset="2"/>
              <a:buChar char="§"/>
            </a:pPr>
            <a:r>
              <a:rPr lang="sr-Cyrl-RS" dirty="0"/>
              <a:t>Активирање средстава обезбеђења, уколико постоје;</a:t>
            </a:r>
            <a:endParaRPr lang="sr-Latn-CS" sz="1400" dirty="0"/>
          </a:p>
          <a:p>
            <a:pPr lvl="1">
              <a:buFont typeface="Wingdings" panose="05000000000000000000" pitchFamily="2" charset="2"/>
              <a:buChar char="§"/>
            </a:pPr>
            <a:r>
              <a:rPr lang="sr-Cyrl-RS" dirty="0"/>
              <a:t>Опомена пред утужење са краћим примереним роком за испуњење обавезе према повериоцу, у нашем случају стечајном дужнику;</a:t>
            </a:r>
            <a:endParaRPr lang="sr-Latn-CS" sz="1400" dirty="0"/>
          </a:p>
          <a:p>
            <a:pPr lvl="1">
              <a:buFont typeface="Wingdings" panose="05000000000000000000" pitchFamily="2" charset="2"/>
              <a:buChar char="§"/>
            </a:pPr>
            <a:r>
              <a:rPr lang="sr-Cyrl-RS" dirty="0"/>
              <a:t>Предлог за извршење на основу </a:t>
            </a:r>
            <a:r>
              <a:rPr lang="sr-Cyrl-RS" b="1" dirty="0"/>
              <a:t>извршне или веродостојне </a:t>
            </a:r>
            <a:r>
              <a:rPr lang="sr-Cyrl-RS" b="1" dirty="0" smtClean="0"/>
              <a:t>исправе</a:t>
            </a:r>
            <a:endParaRPr lang="sr-Latn-CS" b="1" dirty="0"/>
          </a:p>
        </p:txBody>
      </p:sp>
    </p:spTree>
    <p:extLst>
      <p:ext uri="{BB962C8B-B14F-4D97-AF65-F5344CB8AC3E}">
        <p14:creationId xmlns:p14="http://schemas.microsoft.com/office/powerpoint/2010/main" val="164752070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887506"/>
            <a:ext cx="8596668" cy="5553635"/>
          </a:xfrm>
        </p:spPr>
        <p:txBody>
          <a:bodyPr>
            <a:normAutofit/>
          </a:bodyPr>
          <a:lstStyle/>
          <a:p>
            <a:endParaRPr lang="sr-Cyrl-RS" b="1" u="sng" dirty="0" smtClean="0"/>
          </a:p>
          <a:p>
            <a:endParaRPr lang="sr-Cyrl-RS" b="1" u="sng" dirty="0" smtClean="0"/>
          </a:p>
          <a:p>
            <a:r>
              <a:rPr lang="sr-Cyrl-RS" b="1" u="sng" dirty="0" smtClean="0"/>
              <a:t>НАПЛАТА ПОТРАЖИВАЊА КРОЗ ПАРНИЧНИ ПОСТУПАК</a:t>
            </a:r>
          </a:p>
          <a:p>
            <a:endParaRPr lang="sr-Cyrl-RS" b="1" u="sng" dirty="0" smtClean="0"/>
          </a:p>
          <a:p>
            <a:pPr marL="0" indent="0">
              <a:buNone/>
            </a:pPr>
            <a:r>
              <a:rPr lang="sr-Cyrl-RS" b="1" dirty="0" smtClean="0"/>
              <a:t>	Издавање платног налога</a:t>
            </a:r>
            <a:endParaRPr lang="sr-Cyrl-RS" b="1" dirty="0"/>
          </a:p>
          <a:p>
            <a:pPr marL="400050" lvl="1" indent="0" algn="just">
              <a:buNone/>
            </a:pPr>
            <a:r>
              <a:rPr lang="sr-Cyrl-RS" sz="1800" dirty="0"/>
              <a:t>Поверилац наиме може, ради наплате доспелог потраживања у новцу, поднети суду тужбу за издавање платног налога и то </a:t>
            </a:r>
            <a:r>
              <a:rPr lang="sr-Cyrl-RS" sz="1800" b="1" dirty="0"/>
              <a:t>у случају да не поседује исправу која испуњава услове предвиђене Законом о извршењу и обезбеђењу да би била извршна или веродостојна исправа, али зато поседује неку од исправа предвиђених Законом о парничном поступку које се односе на поступак по тужби за издавање платног налога. </a:t>
            </a:r>
            <a:endParaRPr lang="sr-Cyrl-RS" sz="1800" b="1" dirty="0" smtClean="0"/>
          </a:p>
          <a:p>
            <a:pPr marL="400050" lvl="1" indent="0" algn="just">
              <a:buNone/>
            </a:pPr>
            <a:endParaRPr lang="sr-Cyrl-RS" sz="1800" b="1" dirty="0" smtClean="0"/>
          </a:p>
          <a:p>
            <a:pPr marL="400050" lvl="1" indent="0" algn="just">
              <a:buNone/>
            </a:pPr>
            <a:r>
              <a:rPr lang="sr-Cyrl-RS" sz="1800" b="1" dirty="0" smtClean="0"/>
              <a:t>Издати </a:t>
            </a:r>
            <a:r>
              <a:rPr lang="sr-Cyrl-RS" sz="1800" b="1" dirty="0"/>
              <a:t>платни налог поверилац може употребити као извршну исправу по основу које ће поднети предлог за извршење.</a:t>
            </a:r>
            <a:endParaRPr lang="sr-Latn-CS" sz="1800" b="1" dirty="0"/>
          </a:p>
          <a:p>
            <a:pPr marL="400050" lvl="1" indent="0" algn="just">
              <a:buNone/>
            </a:pPr>
            <a:endParaRPr lang="sr-Cyrl-RS" b="1" u="sng" dirty="0" smtClean="0"/>
          </a:p>
        </p:txBody>
      </p:sp>
    </p:spTree>
    <p:extLst>
      <p:ext uri="{BB962C8B-B14F-4D97-AF65-F5344CB8AC3E}">
        <p14:creationId xmlns:p14="http://schemas.microsoft.com/office/powerpoint/2010/main" val="371738299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416859"/>
            <a:ext cx="8596668" cy="5624504"/>
          </a:xfrm>
        </p:spPr>
        <p:txBody>
          <a:bodyPr/>
          <a:lstStyle/>
          <a:p>
            <a:endParaRPr lang="sr-Cyrl-RS" b="1" u="sng" dirty="0" smtClean="0"/>
          </a:p>
          <a:p>
            <a:pPr marL="0" indent="0">
              <a:buNone/>
            </a:pPr>
            <a:endParaRPr lang="sr-Cyrl-RS" b="1" u="sng" dirty="0" smtClean="0"/>
          </a:p>
          <a:p>
            <a:endParaRPr lang="sr-Cyrl-RS" b="1" u="sng" dirty="0" smtClean="0"/>
          </a:p>
          <a:p>
            <a:endParaRPr lang="sr-Cyrl-RS" b="1" u="sng" dirty="0" smtClean="0"/>
          </a:p>
          <a:p>
            <a:endParaRPr lang="sr-Latn-CS" dirty="0"/>
          </a:p>
          <a:p>
            <a:pPr marL="0" indent="0">
              <a:buNone/>
            </a:pPr>
            <a:endParaRPr lang="sr-Latn-CS" dirty="0"/>
          </a:p>
        </p:txBody>
      </p:sp>
      <p:sp>
        <p:nvSpPr>
          <p:cNvPr id="3" name="Rectangle 2"/>
          <p:cNvSpPr/>
          <p:nvPr/>
        </p:nvSpPr>
        <p:spPr>
          <a:xfrm>
            <a:off x="981635" y="612845"/>
            <a:ext cx="8162365" cy="5355312"/>
          </a:xfrm>
          <a:prstGeom prst="rect">
            <a:avLst/>
          </a:prstGeom>
        </p:spPr>
        <p:txBody>
          <a:bodyPr wrap="square">
            <a:spAutoFit/>
          </a:bodyPr>
          <a:lstStyle/>
          <a:p>
            <a:endParaRPr lang="sr-Cyrl-RS" b="1" dirty="0" smtClean="0"/>
          </a:p>
          <a:p>
            <a:r>
              <a:rPr lang="sr-Cyrl-RS" b="1" dirty="0" smtClean="0"/>
              <a:t>Побијање </a:t>
            </a:r>
            <a:r>
              <a:rPr lang="sr-Cyrl-RS" b="1" dirty="0"/>
              <a:t>правних радњи стечајног </a:t>
            </a:r>
            <a:r>
              <a:rPr lang="sr-Cyrl-RS" b="1" dirty="0" smtClean="0"/>
              <a:t>дужника</a:t>
            </a:r>
            <a:endParaRPr lang="en-GB" b="1" dirty="0" smtClean="0"/>
          </a:p>
          <a:p>
            <a:endParaRPr lang="sr-Cyrl-RS" b="1" u="sng" dirty="0"/>
          </a:p>
          <a:p>
            <a:endParaRPr lang="sr-Latn-CS" u="sng" dirty="0"/>
          </a:p>
          <a:p>
            <a:pPr algn="just"/>
            <a:r>
              <a:rPr lang="sr-Cyrl-RS" dirty="0"/>
              <a:t>Правне послове и друге правне радње закључене односно предузете пре отварања стечајног поступка, којима се нарушава равномерно намирење стечајних поверилавца или оштећују повериоци</a:t>
            </a:r>
            <a:r>
              <a:rPr lang="sr-Cyrl-RS" dirty="0" smtClean="0"/>
              <a:t>, као </a:t>
            </a:r>
            <a:r>
              <a:rPr lang="sr-Cyrl-RS" dirty="0"/>
              <a:t>и правне послове и друге правне радње којима се поједини повериоци стављају у погоднији положај, могу побијати стечајни управник, у име стечајног дужника и повериоци, у складу са одредбама Закона о стечају</a:t>
            </a:r>
            <a:r>
              <a:rPr lang="sr-Cyrl-RS" dirty="0" smtClean="0"/>
              <a:t>.</a:t>
            </a:r>
            <a:endParaRPr lang="en-GB" dirty="0" smtClean="0"/>
          </a:p>
          <a:p>
            <a:pPr algn="just"/>
            <a:endParaRPr lang="sr-Latn-CS" dirty="0"/>
          </a:p>
          <a:p>
            <a:pPr algn="just"/>
            <a:r>
              <a:rPr lang="sr-Cyrl-RS" dirty="0"/>
              <a:t>Правни посао или правна радња стечајног дужника побијају се тужбом. </a:t>
            </a:r>
            <a:endParaRPr lang="en-GB" dirty="0" smtClean="0"/>
          </a:p>
          <a:p>
            <a:pPr algn="just"/>
            <a:r>
              <a:rPr lang="sr-Cyrl-RS" dirty="0" smtClean="0"/>
              <a:t> </a:t>
            </a:r>
            <a:endParaRPr lang="sr-Latn-CS" dirty="0"/>
          </a:p>
          <a:p>
            <a:pPr algn="just"/>
            <a:r>
              <a:rPr lang="sr-Cyrl-RS" dirty="0"/>
              <a:t>Дејства побијања се у огледају у томе да ако захтев за побијање правног посла или друге правне радње буде правоснажно усвојен, побијени правни посао односно правна радња </a:t>
            </a:r>
            <a:r>
              <a:rPr lang="sr-Cyrl-RS" dirty="0" smtClean="0"/>
              <a:t>немају </a:t>
            </a:r>
            <a:r>
              <a:rPr lang="sr-Cyrl-RS" dirty="0"/>
              <a:t>дејства према стечајној маси, а противник побијања је дужан да у стечајну масу врати сву имовинску корист стечену на основу побијеног посла или друге радње. </a:t>
            </a:r>
            <a:endParaRPr lang="sr-Latn-CS" dirty="0"/>
          </a:p>
          <a:p>
            <a:pPr algn="just"/>
            <a:endParaRPr lang="sr-Latn-CS" dirty="0"/>
          </a:p>
        </p:txBody>
      </p:sp>
    </p:spTree>
    <p:extLst>
      <p:ext uri="{BB962C8B-B14F-4D97-AF65-F5344CB8AC3E}">
        <p14:creationId xmlns:p14="http://schemas.microsoft.com/office/powerpoint/2010/main" val="11476988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914</TotalTime>
  <Words>1515</Words>
  <Application>Microsoft Office PowerPoint</Application>
  <PresentationFormat>Widescreen</PresentationFormat>
  <Paragraphs>148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НАПЛАТА ПОТРАЖИВАЊА У СТЕЧАЈНОМ ПОСТУПКУ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Zorica ZM. Markovic</dc:creator>
  <cp:lastModifiedBy>BBoris77</cp:lastModifiedBy>
  <cp:revision>161</cp:revision>
  <dcterms:created xsi:type="dcterms:W3CDTF">2015-04-14T07:41:11Z</dcterms:created>
  <dcterms:modified xsi:type="dcterms:W3CDTF">2016-03-17T22:09:39Z</dcterms:modified>
</cp:coreProperties>
</file>